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61" r:id="rId2"/>
    <p:sldId id="278" r:id="rId3"/>
    <p:sldId id="281" r:id="rId4"/>
    <p:sldId id="258" r:id="rId5"/>
    <p:sldId id="275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2" r:id="rId15"/>
    <p:sldId id="293" r:id="rId16"/>
    <p:sldId id="294" r:id="rId17"/>
    <p:sldId id="291" r:id="rId18"/>
    <p:sldId id="267" r:id="rId19"/>
    <p:sldId id="280" r:id="rId20"/>
    <p:sldId id="276" r:id="rId21"/>
    <p:sldId id="268" r:id="rId22"/>
    <p:sldId id="263" r:id="rId23"/>
    <p:sldId id="290" r:id="rId24"/>
    <p:sldId id="270" r:id="rId25"/>
    <p:sldId id="295" r:id="rId26"/>
    <p:sldId id="262" r:id="rId27"/>
    <p:sldId id="296" r:id="rId28"/>
    <p:sldId id="297" r:id="rId29"/>
    <p:sldId id="298" r:id="rId30"/>
    <p:sldId id="27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E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13.79</c:v>
                </c:pt>
                <c:pt idx="1">
                  <c:v>19.82</c:v>
                </c:pt>
                <c:pt idx="2">
                  <c:v>22.63</c:v>
                </c:pt>
                <c:pt idx="3">
                  <c:v>17.239999999999998</c:v>
                </c:pt>
                <c:pt idx="4">
                  <c:v>13.33</c:v>
                </c:pt>
                <c:pt idx="5">
                  <c:v>66.67</c:v>
                </c:pt>
                <c:pt idx="6">
                  <c:v>27.4</c:v>
                </c:pt>
                <c:pt idx="7">
                  <c:v>25.35</c:v>
                </c:pt>
                <c:pt idx="8">
                  <c:v>11.11</c:v>
                </c:pt>
                <c:pt idx="9">
                  <c:v>0</c:v>
                </c:pt>
                <c:pt idx="10">
                  <c:v>12.5</c:v>
                </c:pt>
                <c:pt idx="11">
                  <c:v>41.67</c:v>
                </c:pt>
                <c:pt idx="12">
                  <c:v>36.840000000000003</c:v>
                </c:pt>
                <c:pt idx="13">
                  <c:v>14.29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8-446E-A93F-90B5A2194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38.869999999999997</c:v>
                </c:pt>
                <c:pt idx="1">
                  <c:v>38.6</c:v>
                </c:pt>
                <c:pt idx="2">
                  <c:v>40.78</c:v>
                </c:pt>
                <c:pt idx="3">
                  <c:v>36.21</c:v>
                </c:pt>
                <c:pt idx="4">
                  <c:v>44.44</c:v>
                </c:pt>
                <c:pt idx="5">
                  <c:v>0</c:v>
                </c:pt>
                <c:pt idx="6">
                  <c:v>30.14</c:v>
                </c:pt>
                <c:pt idx="7">
                  <c:v>50.7</c:v>
                </c:pt>
                <c:pt idx="8">
                  <c:v>33.33</c:v>
                </c:pt>
                <c:pt idx="9">
                  <c:v>50</c:v>
                </c:pt>
                <c:pt idx="10">
                  <c:v>45</c:v>
                </c:pt>
                <c:pt idx="11">
                  <c:v>41.67</c:v>
                </c:pt>
                <c:pt idx="12">
                  <c:v>36.840000000000003</c:v>
                </c:pt>
                <c:pt idx="13">
                  <c:v>57.14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8-446E-A93F-90B5A2194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34.51</c:v>
                </c:pt>
                <c:pt idx="1">
                  <c:v>31.39</c:v>
                </c:pt>
                <c:pt idx="2">
                  <c:v>29.89</c:v>
                </c:pt>
                <c:pt idx="3">
                  <c:v>27.59</c:v>
                </c:pt>
                <c:pt idx="4">
                  <c:v>37.78</c:v>
                </c:pt>
                <c:pt idx="5">
                  <c:v>33.33</c:v>
                </c:pt>
                <c:pt idx="6">
                  <c:v>36.99</c:v>
                </c:pt>
                <c:pt idx="7">
                  <c:v>22.54</c:v>
                </c:pt>
                <c:pt idx="8">
                  <c:v>22.22</c:v>
                </c:pt>
                <c:pt idx="9">
                  <c:v>50</c:v>
                </c:pt>
                <c:pt idx="10">
                  <c:v>37.5</c:v>
                </c:pt>
                <c:pt idx="11">
                  <c:v>12.5</c:v>
                </c:pt>
                <c:pt idx="12">
                  <c:v>26.32</c:v>
                </c:pt>
                <c:pt idx="13">
                  <c:v>28.57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8-446E-A93F-90B5A21940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Лист1!$E$2:$E$15</c:f>
              <c:numCache>
                <c:formatCode>General</c:formatCode>
                <c:ptCount val="14"/>
                <c:pt idx="0">
                  <c:v>12.84</c:v>
                </c:pt>
                <c:pt idx="1">
                  <c:v>10.19</c:v>
                </c:pt>
                <c:pt idx="2">
                  <c:v>6.7</c:v>
                </c:pt>
                <c:pt idx="3">
                  <c:v>18.97</c:v>
                </c:pt>
                <c:pt idx="4">
                  <c:v>4.4400000000000004</c:v>
                </c:pt>
                <c:pt idx="5">
                  <c:v>0</c:v>
                </c:pt>
                <c:pt idx="6">
                  <c:v>5.48</c:v>
                </c:pt>
                <c:pt idx="7">
                  <c:v>1.41</c:v>
                </c:pt>
                <c:pt idx="8">
                  <c:v>33.33</c:v>
                </c:pt>
                <c:pt idx="9">
                  <c:v>0</c:v>
                </c:pt>
                <c:pt idx="10">
                  <c:v>5</c:v>
                </c:pt>
                <c:pt idx="11">
                  <c:v>4.17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48-446E-A93F-90B5A2194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84704"/>
        <c:axId val="115386240"/>
      </c:barChart>
      <c:catAx>
        <c:axId val="11538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386240"/>
        <c:crosses val="autoZero"/>
        <c:auto val="1"/>
        <c:lblAlgn val="ctr"/>
        <c:lblOffset val="100"/>
        <c:noMultiLvlLbl val="0"/>
      </c:catAx>
      <c:valAx>
        <c:axId val="11538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384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РК</c:v>
                </c:pt>
                <c:pt idx="1">
                  <c:v>Кондопожский МР</c:v>
                </c:pt>
                <c:pt idx="2">
                  <c:v>СОШ №1</c:v>
                </c:pt>
                <c:pt idx="3">
                  <c:v>СОШ №3</c:v>
                </c:pt>
                <c:pt idx="4">
                  <c:v>Кяппясельгская (3ч.)</c:v>
                </c:pt>
                <c:pt idx="5">
                  <c:v>СОШ № 8</c:v>
                </c:pt>
                <c:pt idx="6">
                  <c:v>Сунская</c:v>
                </c:pt>
                <c:pt idx="7">
                  <c:v>СОШ №2</c:v>
                </c:pt>
                <c:pt idx="8">
                  <c:v>СОШ №7</c:v>
                </c:pt>
                <c:pt idx="9">
                  <c:v>Кончезерская</c:v>
                </c:pt>
                <c:pt idx="10">
                  <c:v>Гирвасская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48</c:v>
                </c:pt>
                <c:pt idx="1">
                  <c:v>38.6</c:v>
                </c:pt>
                <c:pt idx="2">
                  <c:v>28.8</c:v>
                </c:pt>
                <c:pt idx="3">
                  <c:v>29.4</c:v>
                </c:pt>
                <c:pt idx="4">
                  <c:v>100</c:v>
                </c:pt>
                <c:pt idx="5">
                  <c:v>47.7</c:v>
                </c:pt>
                <c:pt idx="6">
                  <c:v>50</c:v>
                </c:pt>
                <c:pt idx="7">
                  <c:v>14.8</c:v>
                </c:pt>
                <c:pt idx="8">
                  <c:v>83.3</c:v>
                </c:pt>
                <c:pt idx="9">
                  <c:v>84.6</c:v>
                </c:pt>
                <c:pt idx="10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5-4DD4-85DE-13C970DC72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РК</c:v>
                </c:pt>
                <c:pt idx="1">
                  <c:v>Кондопожский МР</c:v>
                </c:pt>
                <c:pt idx="2">
                  <c:v>СОШ №1</c:v>
                </c:pt>
                <c:pt idx="3">
                  <c:v>СОШ №3</c:v>
                </c:pt>
                <c:pt idx="4">
                  <c:v>Кяппясельгская (3ч.)</c:v>
                </c:pt>
                <c:pt idx="5">
                  <c:v>СОШ № 8</c:v>
                </c:pt>
                <c:pt idx="6">
                  <c:v>Сунская</c:v>
                </c:pt>
                <c:pt idx="7">
                  <c:v>СОШ №2</c:v>
                </c:pt>
                <c:pt idx="8">
                  <c:v>СОШ №7</c:v>
                </c:pt>
                <c:pt idx="9">
                  <c:v>Кончезерская</c:v>
                </c:pt>
                <c:pt idx="10">
                  <c:v>Гирвасская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47.4</c:v>
                </c:pt>
                <c:pt idx="1">
                  <c:v>56.5</c:v>
                </c:pt>
                <c:pt idx="2">
                  <c:v>63</c:v>
                </c:pt>
                <c:pt idx="3">
                  <c:v>70.599999999999994</c:v>
                </c:pt>
                <c:pt idx="4">
                  <c:v>0</c:v>
                </c:pt>
                <c:pt idx="5">
                  <c:v>49.2</c:v>
                </c:pt>
                <c:pt idx="6">
                  <c:v>37.5</c:v>
                </c:pt>
                <c:pt idx="7">
                  <c:v>75.900000000000006</c:v>
                </c:pt>
                <c:pt idx="8">
                  <c:v>13.3</c:v>
                </c:pt>
                <c:pt idx="9">
                  <c:v>15.4</c:v>
                </c:pt>
                <c:pt idx="10">
                  <c:v>90.9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5-4DD4-85DE-13C970DC72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повысили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РК</c:v>
                </c:pt>
                <c:pt idx="1">
                  <c:v>Кондопожский МР</c:v>
                </c:pt>
                <c:pt idx="2">
                  <c:v>СОШ №1</c:v>
                </c:pt>
                <c:pt idx="3">
                  <c:v>СОШ №3</c:v>
                </c:pt>
                <c:pt idx="4">
                  <c:v>Кяппясельгская (3ч.)</c:v>
                </c:pt>
                <c:pt idx="5">
                  <c:v>СОШ № 8</c:v>
                </c:pt>
                <c:pt idx="6">
                  <c:v>Сунская</c:v>
                </c:pt>
                <c:pt idx="7">
                  <c:v>СОШ №2</c:v>
                </c:pt>
                <c:pt idx="8">
                  <c:v>СОШ №7</c:v>
                </c:pt>
                <c:pt idx="9">
                  <c:v>Кончезерская</c:v>
                </c:pt>
                <c:pt idx="10">
                  <c:v>Гирвасская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4.5</c:v>
                </c:pt>
                <c:pt idx="1">
                  <c:v>4.9000000000000004</c:v>
                </c:pt>
                <c:pt idx="2">
                  <c:v>8.1999999999999993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12.5</c:v>
                </c:pt>
                <c:pt idx="7">
                  <c:v>9.26</c:v>
                </c:pt>
                <c:pt idx="8">
                  <c:v>3.3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85-4DD4-85DE-13C970DC7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59232"/>
        <c:axId val="167360768"/>
      </c:barChart>
      <c:catAx>
        <c:axId val="16735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360768"/>
        <c:crosses val="autoZero"/>
        <c:auto val="1"/>
        <c:lblAlgn val="ctr"/>
        <c:lblOffset val="100"/>
        <c:noMultiLvlLbl val="0"/>
      </c:catAx>
      <c:valAx>
        <c:axId val="16736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3592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Школы с признаками необъективности результатов ВПР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50617283950615E-2"/>
                  <c:y val="-3.367239193073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20987654320986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0986E-2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2"/>
                  <c:y val="-2.9197080291970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061728395061616E-2"/>
                  <c:y val="-3.1851360318513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</c:v>
                </c:pt>
                <c:pt idx="1">
                  <c:v>12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425920"/>
        <c:axId val="167427456"/>
        <c:axId val="0"/>
      </c:bar3DChart>
      <c:catAx>
        <c:axId val="16742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427456"/>
        <c:crosses val="autoZero"/>
        <c:auto val="1"/>
        <c:lblAlgn val="ctr"/>
        <c:lblOffset val="100"/>
        <c:noMultiLvlLbl val="0"/>
      </c:catAx>
      <c:valAx>
        <c:axId val="16742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42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16.48</c:v>
                </c:pt>
                <c:pt idx="1">
                  <c:v>22.27</c:v>
                </c:pt>
                <c:pt idx="2">
                  <c:v>19.38</c:v>
                </c:pt>
                <c:pt idx="3">
                  <c:v>16.670000000000002</c:v>
                </c:pt>
                <c:pt idx="4">
                  <c:v>17.07</c:v>
                </c:pt>
                <c:pt idx="5">
                  <c:v>33.33</c:v>
                </c:pt>
                <c:pt idx="6">
                  <c:v>20.51</c:v>
                </c:pt>
                <c:pt idx="7">
                  <c:v>16</c:v>
                </c:pt>
                <c:pt idx="8">
                  <c:v>0</c:v>
                </c:pt>
                <c:pt idx="9">
                  <c:v>0</c:v>
                </c:pt>
                <c:pt idx="10">
                  <c:v>10.26</c:v>
                </c:pt>
                <c:pt idx="11">
                  <c:v>46.34</c:v>
                </c:pt>
                <c:pt idx="12">
                  <c:v>6.25</c:v>
                </c:pt>
                <c:pt idx="13">
                  <c:v>22.22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8-446E-A93F-90B5A2194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40.369999999999997</c:v>
                </c:pt>
                <c:pt idx="1">
                  <c:v>39.520000000000003</c:v>
                </c:pt>
                <c:pt idx="2">
                  <c:v>37.729999999999997</c:v>
                </c:pt>
                <c:pt idx="3">
                  <c:v>35.19</c:v>
                </c:pt>
                <c:pt idx="4">
                  <c:v>41.46</c:v>
                </c:pt>
                <c:pt idx="5">
                  <c:v>66.67</c:v>
                </c:pt>
                <c:pt idx="6">
                  <c:v>26.92</c:v>
                </c:pt>
                <c:pt idx="7">
                  <c:v>47</c:v>
                </c:pt>
                <c:pt idx="8">
                  <c:v>75</c:v>
                </c:pt>
                <c:pt idx="9">
                  <c:v>0</c:v>
                </c:pt>
                <c:pt idx="10">
                  <c:v>41.03</c:v>
                </c:pt>
                <c:pt idx="11">
                  <c:v>21.95</c:v>
                </c:pt>
                <c:pt idx="12">
                  <c:v>62.5</c:v>
                </c:pt>
                <c:pt idx="13">
                  <c:v>22.22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8-446E-A93F-90B5A2194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33.94</c:v>
                </c:pt>
                <c:pt idx="1">
                  <c:v>31.3</c:v>
                </c:pt>
                <c:pt idx="2">
                  <c:v>33.85</c:v>
                </c:pt>
                <c:pt idx="3">
                  <c:v>40.74</c:v>
                </c:pt>
                <c:pt idx="4">
                  <c:v>36.590000000000003</c:v>
                </c:pt>
                <c:pt idx="5">
                  <c:v>0</c:v>
                </c:pt>
                <c:pt idx="6">
                  <c:v>43.59</c:v>
                </c:pt>
                <c:pt idx="7">
                  <c:v>28</c:v>
                </c:pt>
                <c:pt idx="8">
                  <c:v>25</c:v>
                </c:pt>
                <c:pt idx="9">
                  <c:v>100</c:v>
                </c:pt>
                <c:pt idx="10">
                  <c:v>38.46</c:v>
                </c:pt>
                <c:pt idx="11">
                  <c:v>17.07</c:v>
                </c:pt>
                <c:pt idx="12">
                  <c:v>12.5</c:v>
                </c:pt>
                <c:pt idx="13">
                  <c:v>55.56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8-446E-A93F-90B5A21940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Лист1!$E$2:$E$15</c:f>
              <c:numCache>
                <c:formatCode>General</c:formatCode>
                <c:ptCount val="14"/>
                <c:pt idx="0">
                  <c:v>9.2100000000000009</c:v>
                </c:pt>
                <c:pt idx="1">
                  <c:v>6.91</c:v>
                </c:pt>
                <c:pt idx="2">
                  <c:v>9.0399999999999991</c:v>
                </c:pt>
                <c:pt idx="3">
                  <c:v>7.41</c:v>
                </c:pt>
                <c:pt idx="4">
                  <c:v>4.88</c:v>
                </c:pt>
                <c:pt idx="5">
                  <c:v>0</c:v>
                </c:pt>
                <c:pt idx="6">
                  <c:v>8.9700000000000006</c:v>
                </c:pt>
                <c:pt idx="7">
                  <c:v>9</c:v>
                </c:pt>
                <c:pt idx="8">
                  <c:v>0</c:v>
                </c:pt>
                <c:pt idx="9">
                  <c:v>0</c:v>
                </c:pt>
                <c:pt idx="10">
                  <c:v>10.26</c:v>
                </c:pt>
                <c:pt idx="11">
                  <c:v>14.63</c:v>
                </c:pt>
                <c:pt idx="12">
                  <c:v>18.75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48-446E-A93F-90B5A2194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90464"/>
        <c:axId val="135000448"/>
      </c:barChart>
      <c:catAx>
        <c:axId val="13499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000448"/>
        <c:crosses val="autoZero"/>
        <c:auto val="1"/>
        <c:lblAlgn val="ctr"/>
        <c:lblOffset val="100"/>
        <c:noMultiLvlLbl val="0"/>
      </c:catAx>
      <c:valAx>
        <c:axId val="13500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990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СОШ №2</c:v>
                </c:pt>
                <c:pt idx="9">
                  <c:v>СОШ №7</c:v>
                </c:pt>
                <c:pt idx="10">
                  <c:v>Кончезерская</c:v>
                </c:pt>
                <c:pt idx="11">
                  <c:v>Гирвасская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16.97</c:v>
                </c:pt>
                <c:pt idx="1">
                  <c:v>25.39</c:v>
                </c:pt>
                <c:pt idx="2">
                  <c:v>25.97</c:v>
                </c:pt>
                <c:pt idx="3">
                  <c:v>21.92</c:v>
                </c:pt>
                <c:pt idx="4">
                  <c:v>17.649999999999999</c:v>
                </c:pt>
                <c:pt idx="5">
                  <c:v>100</c:v>
                </c:pt>
                <c:pt idx="6">
                  <c:v>10.77</c:v>
                </c:pt>
                <c:pt idx="7">
                  <c:v>37.5</c:v>
                </c:pt>
                <c:pt idx="8">
                  <c:v>16.670000000000002</c:v>
                </c:pt>
                <c:pt idx="9">
                  <c:v>76.67</c:v>
                </c:pt>
                <c:pt idx="10">
                  <c:v>69.23</c:v>
                </c:pt>
                <c:pt idx="11">
                  <c:v>9.09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8-446E-A93F-90B5A2194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СОШ №2</c:v>
                </c:pt>
                <c:pt idx="9">
                  <c:v>СОШ №7</c:v>
                </c:pt>
                <c:pt idx="10">
                  <c:v>Кончезерская</c:v>
                </c:pt>
                <c:pt idx="11">
                  <c:v>Гирвасская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44.52</c:v>
                </c:pt>
                <c:pt idx="1">
                  <c:v>42.13</c:v>
                </c:pt>
                <c:pt idx="2">
                  <c:v>39.61</c:v>
                </c:pt>
                <c:pt idx="3">
                  <c:v>34.25</c:v>
                </c:pt>
                <c:pt idx="4">
                  <c:v>66.67</c:v>
                </c:pt>
                <c:pt idx="5">
                  <c:v>0</c:v>
                </c:pt>
                <c:pt idx="6">
                  <c:v>40</c:v>
                </c:pt>
                <c:pt idx="7">
                  <c:v>12.5</c:v>
                </c:pt>
                <c:pt idx="8">
                  <c:v>44.44</c:v>
                </c:pt>
                <c:pt idx="9">
                  <c:v>16.670000000000002</c:v>
                </c:pt>
                <c:pt idx="10">
                  <c:v>30.77</c:v>
                </c:pt>
                <c:pt idx="11">
                  <c:v>27.27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8-446E-A93F-90B5A2194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СОШ №2</c:v>
                </c:pt>
                <c:pt idx="9">
                  <c:v>СОШ №7</c:v>
                </c:pt>
                <c:pt idx="10">
                  <c:v>Кончезерская</c:v>
                </c:pt>
                <c:pt idx="11">
                  <c:v>Гирвасская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31.91</c:v>
                </c:pt>
                <c:pt idx="1">
                  <c:v>27.7</c:v>
                </c:pt>
                <c:pt idx="2">
                  <c:v>27.92</c:v>
                </c:pt>
                <c:pt idx="3">
                  <c:v>38.36</c:v>
                </c:pt>
                <c:pt idx="4">
                  <c:v>15.69</c:v>
                </c:pt>
                <c:pt idx="5">
                  <c:v>0</c:v>
                </c:pt>
                <c:pt idx="6">
                  <c:v>36.92</c:v>
                </c:pt>
                <c:pt idx="7">
                  <c:v>37.5</c:v>
                </c:pt>
                <c:pt idx="8">
                  <c:v>27.78</c:v>
                </c:pt>
                <c:pt idx="9">
                  <c:v>6.67</c:v>
                </c:pt>
                <c:pt idx="10">
                  <c:v>0</c:v>
                </c:pt>
                <c:pt idx="11">
                  <c:v>54.55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8-446E-A93F-90B5A21940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СОШ №2</c:v>
                </c:pt>
                <c:pt idx="9">
                  <c:v>СОШ №7</c:v>
                </c:pt>
                <c:pt idx="10">
                  <c:v>Кончезерская</c:v>
                </c:pt>
                <c:pt idx="11">
                  <c:v>Гирвасская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6.6</c:v>
                </c:pt>
                <c:pt idx="1">
                  <c:v>4.79</c:v>
                </c:pt>
                <c:pt idx="2">
                  <c:v>6.49</c:v>
                </c:pt>
                <c:pt idx="3">
                  <c:v>5.48</c:v>
                </c:pt>
                <c:pt idx="4">
                  <c:v>0</c:v>
                </c:pt>
                <c:pt idx="5">
                  <c:v>0</c:v>
                </c:pt>
                <c:pt idx="6">
                  <c:v>12.31</c:v>
                </c:pt>
                <c:pt idx="7">
                  <c:v>12.5</c:v>
                </c:pt>
                <c:pt idx="8">
                  <c:v>11.11</c:v>
                </c:pt>
                <c:pt idx="9">
                  <c:v>0</c:v>
                </c:pt>
                <c:pt idx="10">
                  <c:v>0</c:v>
                </c:pt>
                <c:pt idx="11">
                  <c:v>9.09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48-446E-A93F-90B5A2194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15904"/>
        <c:axId val="135117440"/>
      </c:barChart>
      <c:catAx>
        <c:axId val="13511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117440"/>
        <c:crosses val="autoZero"/>
        <c:auto val="1"/>
        <c:lblAlgn val="ctr"/>
        <c:lblOffset val="100"/>
        <c:noMultiLvlLbl val="0"/>
      </c:catAx>
      <c:valAx>
        <c:axId val="13511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115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Спасогубская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19.73</c:v>
                </c:pt>
                <c:pt idx="1">
                  <c:v>30.41</c:v>
                </c:pt>
                <c:pt idx="2">
                  <c:v>28.52</c:v>
                </c:pt>
                <c:pt idx="3">
                  <c:v>39.58</c:v>
                </c:pt>
                <c:pt idx="4">
                  <c:v>22.58</c:v>
                </c:pt>
                <c:pt idx="5">
                  <c:v>100</c:v>
                </c:pt>
                <c:pt idx="6">
                  <c:v>22.86</c:v>
                </c:pt>
                <c:pt idx="7">
                  <c:v>60</c:v>
                </c:pt>
                <c:pt idx="8">
                  <c:v>42.86</c:v>
                </c:pt>
                <c:pt idx="9">
                  <c:v>12.5</c:v>
                </c:pt>
                <c:pt idx="10">
                  <c:v>61.9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8-446E-A93F-90B5A2194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Спасогубская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36.659999999999997</c:v>
                </c:pt>
                <c:pt idx="1">
                  <c:v>32.049999999999997</c:v>
                </c:pt>
                <c:pt idx="2">
                  <c:v>37.409999999999997</c:v>
                </c:pt>
                <c:pt idx="3">
                  <c:v>29.17</c:v>
                </c:pt>
                <c:pt idx="4">
                  <c:v>37.1</c:v>
                </c:pt>
                <c:pt idx="5">
                  <c:v>0</c:v>
                </c:pt>
                <c:pt idx="6">
                  <c:v>51.43</c:v>
                </c:pt>
                <c:pt idx="7">
                  <c:v>20</c:v>
                </c:pt>
                <c:pt idx="8">
                  <c:v>28.57</c:v>
                </c:pt>
                <c:pt idx="9">
                  <c:v>31.25</c:v>
                </c:pt>
                <c:pt idx="10">
                  <c:v>28.57</c:v>
                </c:pt>
                <c:pt idx="11">
                  <c:v>66.67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8-446E-A93F-90B5A2194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Спасогубская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36.01</c:v>
                </c:pt>
                <c:pt idx="1">
                  <c:v>31.34</c:v>
                </c:pt>
                <c:pt idx="2">
                  <c:v>26.3</c:v>
                </c:pt>
                <c:pt idx="3">
                  <c:v>22.92</c:v>
                </c:pt>
                <c:pt idx="4">
                  <c:v>22.58</c:v>
                </c:pt>
                <c:pt idx="5">
                  <c:v>0</c:v>
                </c:pt>
                <c:pt idx="6">
                  <c:v>25.71</c:v>
                </c:pt>
                <c:pt idx="7">
                  <c:v>20</c:v>
                </c:pt>
                <c:pt idx="8">
                  <c:v>28.57</c:v>
                </c:pt>
                <c:pt idx="9">
                  <c:v>43.75</c:v>
                </c:pt>
                <c:pt idx="10">
                  <c:v>9.52</c:v>
                </c:pt>
                <c:pt idx="11">
                  <c:v>33.33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8-446E-A93F-90B5A21940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Спасогубская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7.6</c:v>
                </c:pt>
                <c:pt idx="1">
                  <c:v>6.2</c:v>
                </c:pt>
                <c:pt idx="2">
                  <c:v>7.78</c:v>
                </c:pt>
                <c:pt idx="3">
                  <c:v>8.33</c:v>
                </c:pt>
                <c:pt idx="4">
                  <c:v>17.739999999999998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12.5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48-446E-A93F-90B5A2194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841856"/>
        <c:axId val="154843392"/>
      </c:barChart>
      <c:catAx>
        <c:axId val="15484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843392"/>
        <c:crosses val="autoZero"/>
        <c:auto val="1"/>
        <c:lblAlgn val="ctr"/>
        <c:lblOffset val="100"/>
        <c:noMultiLvlLbl val="0"/>
      </c:catAx>
      <c:valAx>
        <c:axId val="15484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841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12.43</c:v>
                </c:pt>
                <c:pt idx="1">
                  <c:v>21.39</c:v>
                </c:pt>
                <c:pt idx="2">
                  <c:v>27.95</c:v>
                </c:pt>
                <c:pt idx="3">
                  <c:v>30.51</c:v>
                </c:pt>
                <c:pt idx="4">
                  <c:v>6.52</c:v>
                </c:pt>
                <c:pt idx="5">
                  <c:v>66.67</c:v>
                </c:pt>
                <c:pt idx="6">
                  <c:v>39.47</c:v>
                </c:pt>
                <c:pt idx="7">
                  <c:v>19.7</c:v>
                </c:pt>
                <c:pt idx="8">
                  <c:v>12.5</c:v>
                </c:pt>
                <c:pt idx="9">
                  <c:v>0</c:v>
                </c:pt>
                <c:pt idx="10">
                  <c:v>60.87</c:v>
                </c:pt>
                <c:pt idx="11">
                  <c:v>14.29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8-446E-A93F-90B5A2194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36.47</c:v>
                </c:pt>
                <c:pt idx="1">
                  <c:v>34.86</c:v>
                </c:pt>
                <c:pt idx="2">
                  <c:v>32.32</c:v>
                </c:pt>
                <c:pt idx="3">
                  <c:v>42.37</c:v>
                </c:pt>
                <c:pt idx="4">
                  <c:v>45.65</c:v>
                </c:pt>
                <c:pt idx="5">
                  <c:v>0</c:v>
                </c:pt>
                <c:pt idx="6">
                  <c:v>22.37</c:v>
                </c:pt>
                <c:pt idx="7">
                  <c:v>27.27</c:v>
                </c:pt>
                <c:pt idx="8">
                  <c:v>50</c:v>
                </c:pt>
                <c:pt idx="9">
                  <c:v>50</c:v>
                </c:pt>
                <c:pt idx="10">
                  <c:v>13.04</c:v>
                </c:pt>
                <c:pt idx="1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8-446E-A93F-90B5A2194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34.01</c:v>
                </c:pt>
                <c:pt idx="1">
                  <c:v>28.51</c:v>
                </c:pt>
                <c:pt idx="2">
                  <c:v>28.62</c:v>
                </c:pt>
                <c:pt idx="3">
                  <c:v>18.64</c:v>
                </c:pt>
                <c:pt idx="4">
                  <c:v>36.96</c:v>
                </c:pt>
                <c:pt idx="5">
                  <c:v>33.33</c:v>
                </c:pt>
                <c:pt idx="6">
                  <c:v>23.68</c:v>
                </c:pt>
                <c:pt idx="7">
                  <c:v>37.880000000000003</c:v>
                </c:pt>
                <c:pt idx="8">
                  <c:v>25</c:v>
                </c:pt>
                <c:pt idx="9">
                  <c:v>50</c:v>
                </c:pt>
                <c:pt idx="10">
                  <c:v>21.74</c:v>
                </c:pt>
                <c:pt idx="11">
                  <c:v>35.71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8-446E-A93F-90B5A21940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17.09</c:v>
                </c:pt>
                <c:pt idx="1">
                  <c:v>15.24</c:v>
                </c:pt>
                <c:pt idx="2">
                  <c:v>11.11</c:v>
                </c:pt>
                <c:pt idx="3">
                  <c:v>8.4700000000000006</c:v>
                </c:pt>
                <c:pt idx="4">
                  <c:v>10.87</c:v>
                </c:pt>
                <c:pt idx="5">
                  <c:v>0</c:v>
                </c:pt>
                <c:pt idx="6">
                  <c:v>14.47</c:v>
                </c:pt>
                <c:pt idx="7">
                  <c:v>15.15</c:v>
                </c:pt>
                <c:pt idx="8">
                  <c:v>12.5</c:v>
                </c:pt>
                <c:pt idx="9">
                  <c:v>0</c:v>
                </c:pt>
                <c:pt idx="10">
                  <c:v>4.3499999999999996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48-446E-A93F-90B5A2194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868800"/>
        <c:axId val="161870592"/>
      </c:barChart>
      <c:catAx>
        <c:axId val="16186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870592"/>
        <c:crosses val="autoZero"/>
        <c:auto val="1"/>
        <c:lblAlgn val="ctr"/>
        <c:lblOffset val="100"/>
        <c:noMultiLvlLbl val="0"/>
      </c:catAx>
      <c:valAx>
        <c:axId val="16187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868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Спасогубская(2ч.)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13.94</c:v>
                </c:pt>
                <c:pt idx="1">
                  <c:v>23.94</c:v>
                </c:pt>
                <c:pt idx="2">
                  <c:v>26.79</c:v>
                </c:pt>
                <c:pt idx="3">
                  <c:v>30.36</c:v>
                </c:pt>
                <c:pt idx="4">
                  <c:v>9.76</c:v>
                </c:pt>
                <c:pt idx="5">
                  <c:v>0</c:v>
                </c:pt>
                <c:pt idx="6">
                  <c:v>36.36</c:v>
                </c:pt>
                <c:pt idx="7">
                  <c:v>16</c:v>
                </c:pt>
                <c:pt idx="8">
                  <c:v>16.670000000000002</c:v>
                </c:pt>
                <c:pt idx="9">
                  <c:v>0</c:v>
                </c:pt>
                <c:pt idx="10">
                  <c:v>7.5</c:v>
                </c:pt>
                <c:pt idx="11">
                  <c:v>75</c:v>
                </c:pt>
                <c:pt idx="12">
                  <c:v>20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8-446E-A93F-90B5A2194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Спасогубская(2ч.)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48.06</c:v>
                </c:pt>
                <c:pt idx="1">
                  <c:v>49.4</c:v>
                </c:pt>
                <c:pt idx="2">
                  <c:v>48.72</c:v>
                </c:pt>
                <c:pt idx="3">
                  <c:v>46.43</c:v>
                </c:pt>
                <c:pt idx="4">
                  <c:v>68.290000000000006</c:v>
                </c:pt>
                <c:pt idx="5">
                  <c:v>0</c:v>
                </c:pt>
                <c:pt idx="6">
                  <c:v>42.86</c:v>
                </c:pt>
                <c:pt idx="7">
                  <c:v>61</c:v>
                </c:pt>
                <c:pt idx="8">
                  <c:v>66.67</c:v>
                </c:pt>
                <c:pt idx="9">
                  <c:v>0</c:v>
                </c:pt>
                <c:pt idx="10">
                  <c:v>60</c:v>
                </c:pt>
                <c:pt idx="11">
                  <c:v>11.36</c:v>
                </c:pt>
                <c:pt idx="12">
                  <c:v>46.67</c:v>
                </c:pt>
                <c:pt idx="13">
                  <c:v>33.33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8-446E-A93F-90B5A2194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Спасогубская(2ч.)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31.69</c:v>
                </c:pt>
                <c:pt idx="1">
                  <c:v>22.79</c:v>
                </c:pt>
                <c:pt idx="2">
                  <c:v>22.19</c:v>
                </c:pt>
                <c:pt idx="3">
                  <c:v>21.43</c:v>
                </c:pt>
                <c:pt idx="4">
                  <c:v>17.07</c:v>
                </c:pt>
                <c:pt idx="5">
                  <c:v>100</c:v>
                </c:pt>
                <c:pt idx="6">
                  <c:v>20.78</c:v>
                </c:pt>
                <c:pt idx="7">
                  <c:v>18</c:v>
                </c:pt>
                <c:pt idx="8">
                  <c:v>16.670000000000002</c:v>
                </c:pt>
                <c:pt idx="9">
                  <c:v>100</c:v>
                </c:pt>
                <c:pt idx="10">
                  <c:v>32.5</c:v>
                </c:pt>
                <c:pt idx="11">
                  <c:v>13.64</c:v>
                </c:pt>
                <c:pt idx="12">
                  <c:v>33.33</c:v>
                </c:pt>
                <c:pt idx="13">
                  <c:v>55.56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8-446E-A93F-90B5A21940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Спасогубская(2ч.)</c:v>
                </c:pt>
                <c:pt idx="10">
                  <c:v>СОШ №2</c:v>
                </c:pt>
                <c:pt idx="11">
                  <c:v>СОШ №7</c:v>
                </c:pt>
                <c:pt idx="12">
                  <c:v>Кончезерская</c:v>
                </c:pt>
                <c:pt idx="13">
                  <c:v>Гирвасская</c:v>
                </c:pt>
              </c:strCache>
            </c:strRef>
          </c:cat>
          <c:val>
            <c:numRef>
              <c:f>Лист1!$E$2:$E$15</c:f>
              <c:numCache>
                <c:formatCode>General</c:formatCode>
                <c:ptCount val="14"/>
                <c:pt idx="0">
                  <c:v>6.31</c:v>
                </c:pt>
                <c:pt idx="1">
                  <c:v>3.87</c:v>
                </c:pt>
                <c:pt idx="2">
                  <c:v>2.2999999999999998</c:v>
                </c:pt>
                <c:pt idx="3">
                  <c:v>1.79</c:v>
                </c:pt>
                <c:pt idx="4">
                  <c:v>4.88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11.11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48-446E-A93F-90B5A2194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88160"/>
        <c:axId val="162589696"/>
      </c:barChart>
      <c:catAx>
        <c:axId val="16258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589696"/>
        <c:crosses val="autoZero"/>
        <c:auto val="1"/>
        <c:lblAlgn val="ctr"/>
        <c:lblOffset val="100"/>
        <c:noMultiLvlLbl val="0"/>
      </c:catAx>
      <c:valAx>
        <c:axId val="16258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588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12.04</c:v>
                </c:pt>
                <c:pt idx="1">
                  <c:v>20.29</c:v>
                </c:pt>
                <c:pt idx="2">
                  <c:v>23.03</c:v>
                </c:pt>
                <c:pt idx="3">
                  <c:v>29.41</c:v>
                </c:pt>
                <c:pt idx="4">
                  <c:v>20</c:v>
                </c:pt>
                <c:pt idx="5">
                  <c:v>50</c:v>
                </c:pt>
                <c:pt idx="6">
                  <c:v>32.200000000000003</c:v>
                </c:pt>
                <c:pt idx="7">
                  <c:v>15.87</c:v>
                </c:pt>
                <c:pt idx="8">
                  <c:v>12.5</c:v>
                </c:pt>
                <c:pt idx="9">
                  <c:v>9.43</c:v>
                </c:pt>
                <c:pt idx="10">
                  <c:v>42.86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8-446E-A93F-90B5A2194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49.91</c:v>
                </c:pt>
                <c:pt idx="1">
                  <c:v>50.04</c:v>
                </c:pt>
                <c:pt idx="2">
                  <c:v>50.44</c:v>
                </c:pt>
                <c:pt idx="3">
                  <c:v>44.12</c:v>
                </c:pt>
                <c:pt idx="4">
                  <c:v>58</c:v>
                </c:pt>
                <c:pt idx="5">
                  <c:v>25</c:v>
                </c:pt>
                <c:pt idx="6">
                  <c:v>55.93</c:v>
                </c:pt>
                <c:pt idx="7">
                  <c:v>42.86</c:v>
                </c:pt>
                <c:pt idx="8">
                  <c:v>62.5</c:v>
                </c:pt>
                <c:pt idx="9">
                  <c:v>52.83</c:v>
                </c:pt>
                <c:pt idx="10">
                  <c:v>57.14</c:v>
                </c:pt>
                <c:pt idx="1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8-446E-A93F-90B5A2194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29.64</c:v>
                </c:pt>
                <c:pt idx="1">
                  <c:v>22.85</c:v>
                </c:pt>
                <c:pt idx="2">
                  <c:v>18.37</c:v>
                </c:pt>
                <c:pt idx="3">
                  <c:v>20.59</c:v>
                </c:pt>
                <c:pt idx="4">
                  <c:v>16</c:v>
                </c:pt>
                <c:pt idx="5">
                  <c:v>0</c:v>
                </c:pt>
                <c:pt idx="6">
                  <c:v>6.78</c:v>
                </c:pt>
                <c:pt idx="7">
                  <c:v>22.22</c:v>
                </c:pt>
                <c:pt idx="8">
                  <c:v>25</c:v>
                </c:pt>
                <c:pt idx="9">
                  <c:v>30.19</c:v>
                </c:pt>
                <c:pt idx="10">
                  <c:v>0</c:v>
                </c:pt>
                <c:pt idx="1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8-446E-A93F-90B5A21940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 (3ч.)</c:v>
                </c:pt>
                <c:pt idx="6">
                  <c:v>СОШ №6</c:v>
                </c:pt>
                <c:pt idx="7">
                  <c:v>СОШ №8</c:v>
                </c:pt>
                <c:pt idx="8">
                  <c:v>Сунская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Гирвасская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  <c:pt idx="0">
                  <c:v>8.4</c:v>
                </c:pt>
                <c:pt idx="1">
                  <c:v>6.82</c:v>
                </c:pt>
                <c:pt idx="2">
                  <c:v>8.16</c:v>
                </c:pt>
                <c:pt idx="3">
                  <c:v>5.88</c:v>
                </c:pt>
                <c:pt idx="4">
                  <c:v>6</c:v>
                </c:pt>
                <c:pt idx="5">
                  <c:v>25</c:v>
                </c:pt>
                <c:pt idx="6">
                  <c:v>5.08</c:v>
                </c:pt>
                <c:pt idx="7">
                  <c:v>19.05</c:v>
                </c:pt>
                <c:pt idx="8">
                  <c:v>0</c:v>
                </c:pt>
                <c:pt idx="9">
                  <c:v>7.55</c:v>
                </c:pt>
                <c:pt idx="10">
                  <c:v>0</c:v>
                </c:pt>
                <c:pt idx="1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48-446E-A93F-90B5A2194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260160"/>
        <c:axId val="167261696"/>
      </c:barChart>
      <c:catAx>
        <c:axId val="16726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261696"/>
        <c:crosses val="autoZero"/>
        <c:auto val="1"/>
        <c:lblAlgn val="ctr"/>
        <c:lblOffset val="100"/>
        <c:noMultiLvlLbl val="0"/>
      </c:catAx>
      <c:valAx>
        <c:axId val="16726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260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Спасогубская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Кончезерская</c:v>
                </c:pt>
                <c:pt idx="12">
                  <c:v>Гирвасская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12.32</c:v>
                </c:pt>
                <c:pt idx="1">
                  <c:v>19.93</c:v>
                </c:pt>
                <c:pt idx="2">
                  <c:v>14.13</c:v>
                </c:pt>
                <c:pt idx="3">
                  <c:v>13.04</c:v>
                </c:pt>
                <c:pt idx="4">
                  <c:v>6.56</c:v>
                </c:pt>
                <c:pt idx="5">
                  <c:v>33.33</c:v>
                </c:pt>
                <c:pt idx="6">
                  <c:v>18.18</c:v>
                </c:pt>
                <c:pt idx="7">
                  <c:v>20</c:v>
                </c:pt>
                <c:pt idx="8">
                  <c:v>0</c:v>
                </c:pt>
                <c:pt idx="9">
                  <c:v>10.199999999999999</c:v>
                </c:pt>
                <c:pt idx="10">
                  <c:v>31.82</c:v>
                </c:pt>
                <c:pt idx="11">
                  <c:v>25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48-446E-A93F-90B5A2194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Спасогубская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Кончезерская</c:v>
                </c:pt>
                <c:pt idx="12">
                  <c:v>Гирвасская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57.25</c:v>
                </c:pt>
                <c:pt idx="1">
                  <c:v>60.5</c:v>
                </c:pt>
                <c:pt idx="2">
                  <c:v>69.569999999999993</c:v>
                </c:pt>
                <c:pt idx="3">
                  <c:v>71.739999999999995</c:v>
                </c:pt>
                <c:pt idx="4">
                  <c:v>77.05</c:v>
                </c:pt>
                <c:pt idx="5">
                  <c:v>66.67</c:v>
                </c:pt>
                <c:pt idx="6">
                  <c:v>69.7</c:v>
                </c:pt>
                <c:pt idx="7">
                  <c:v>40</c:v>
                </c:pt>
                <c:pt idx="8">
                  <c:v>16.670000000000002</c:v>
                </c:pt>
                <c:pt idx="9">
                  <c:v>73.47</c:v>
                </c:pt>
                <c:pt idx="10">
                  <c:v>63.64</c:v>
                </c:pt>
                <c:pt idx="11">
                  <c:v>58.33</c:v>
                </c:pt>
                <c:pt idx="12">
                  <c:v>66.67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48-446E-A93F-90B5A2194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Спасогубская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Кончезерская</c:v>
                </c:pt>
                <c:pt idx="12">
                  <c:v>Гирвасская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27.26</c:v>
                </c:pt>
                <c:pt idx="1">
                  <c:v>18.16</c:v>
                </c:pt>
                <c:pt idx="2">
                  <c:v>15.94</c:v>
                </c:pt>
                <c:pt idx="3">
                  <c:v>15.22</c:v>
                </c:pt>
                <c:pt idx="4">
                  <c:v>16.39</c:v>
                </c:pt>
                <c:pt idx="5">
                  <c:v>0</c:v>
                </c:pt>
                <c:pt idx="6">
                  <c:v>12.12</c:v>
                </c:pt>
                <c:pt idx="7">
                  <c:v>40</c:v>
                </c:pt>
                <c:pt idx="8">
                  <c:v>83.33</c:v>
                </c:pt>
                <c:pt idx="9">
                  <c:v>14.29</c:v>
                </c:pt>
                <c:pt idx="10">
                  <c:v>4.55</c:v>
                </c:pt>
                <c:pt idx="11">
                  <c:v>16.670000000000002</c:v>
                </c:pt>
                <c:pt idx="12">
                  <c:v>33.33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8-446E-A93F-90B5A21940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РФ</c:v>
                </c:pt>
                <c:pt idx="1">
                  <c:v>РК</c:v>
                </c:pt>
                <c:pt idx="2">
                  <c:v>Кондопожский МР</c:v>
                </c:pt>
                <c:pt idx="3">
                  <c:v>СОШ №1</c:v>
                </c:pt>
                <c:pt idx="4">
                  <c:v>СОШ № 3</c:v>
                </c:pt>
                <c:pt idx="5">
                  <c:v>Кяппесельгская(3ч.)</c:v>
                </c:pt>
                <c:pt idx="6">
                  <c:v>СОШ №8</c:v>
                </c:pt>
                <c:pt idx="7">
                  <c:v>Сунская</c:v>
                </c:pt>
                <c:pt idx="8">
                  <c:v>Спасогубская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Кончезерская</c:v>
                </c:pt>
                <c:pt idx="12">
                  <c:v>Гирвасская</c:v>
                </c:pt>
              </c:strCache>
            </c:strRef>
          </c:cat>
          <c:val>
            <c:numRef>
              <c:f>Лист1!$E$2:$E$14</c:f>
              <c:numCache>
                <c:formatCode>General</c:formatCode>
                <c:ptCount val="13"/>
                <c:pt idx="0">
                  <c:v>3.17</c:v>
                </c:pt>
                <c:pt idx="1">
                  <c:v>1.41</c:v>
                </c:pt>
                <c:pt idx="2">
                  <c:v>0.36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2.04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48-446E-A93F-90B5A2194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295232"/>
        <c:axId val="167305216"/>
      </c:barChart>
      <c:catAx>
        <c:axId val="16729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305216"/>
        <c:crosses val="autoZero"/>
        <c:auto val="1"/>
        <c:lblAlgn val="ctr"/>
        <c:lblOffset val="100"/>
        <c:noMultiLvlLbl val="0"/>
      </c:catAx>
      <c:valAx>
        <c:axId val="16730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295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РК</c:v>
                </c:pt>
                <c:pt idx="1">
                  <c:v>Кондопожский МР</c:v>
                </c:pt>
                <c:pt idx="2">
                  <c:v>СОШ №1</c:v>
                </c:pt>
                <c:pt idx="3">
                  <c:v>СОШ №3</c:v>
                </c:pt>
                <c:pt idx="4">
                  <c:v>Кяппясельгская (4ч.)</c:v>
                </c:pt>
                <c:pt idx="5">
                  <c:v>СОШ №6</c:v>
                </c:pt>
                <c:pt idx="6">
                  <c:v>СОШ № 8</c:v>
                </c:pt>
                <c:pt idx="7">
                  <c:v>Сунская</c:v>
                </c:pt>
                <c:pt idx="8">
                  <c:v>Спасогубская (4ч.)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Кончезерская</c:v>
                </c:pt>
                <c:pt idx="12">
                  <c:v>Гирвасская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19.600000000000001</c:v>
                </c:pt>
                <c:pt idx="1">
                  <c:v>8.3000000000000007</c:v>
                </c:pt>
                <c:pt idx="2">
                  <c:v>7.4</c:v>
                </c:pt>
                <c:pt idx="3">
                  <c:v>6.7</c:v>
                </c:pt>
                <c:pt idx="4">
                  <c:v>75</c:v>
                </c:pt>
                <c:pt idx="5">
                  <c:v>7.9</c:v>
                </c:pt>
                <c:pt idx="6">
                  <c:v>2</c:v>
                </c:pt>
                <c:pt idx="7">
                  <c:v>16.7</c:v>
                </c:pt>
                <c:pt idx="8">
                  <c:v>0</c:v>
                </c:pt>
                <c:pt idx="9">
                  <c:v>2.2000000000000002</c:v>
                </c:pt>
                <c:pt idx="10">
                  <c:v>41.7</c:v>
                </c:pt>
                <c:pt idx="11">
                  <c:v>0</c:v>
                </c:pt>
                <c:pt idx="12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5-4DD4-85DE-13C970DC72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РК</c:v>
                </c:pt>
                <c:pt idx="1">
                  <c:v>Кондопожский МР</c:v>
                </c:pt>
                <c:pt idx="2">
                  <c:v>СОШ №1</c:v>
                </c:pt>
                <c:pt idx="3">
                  <c:v>СОШ №3</c:v>
                </c:pt>
                <c:pt idx="4">
                  <c:v>Кяппясельгская (4ч.)</c:v>
                </c:pt>
                <c:pt idx="5">
                  <c:v>СОШ №6</c:v>
                </c:pt>
                <c:pt idx="6">
                  <c:v>СОШ № 8</c:v>
                </c:pt>
                <c:pt idx="7">
                  <c:v>Сунская</c:v>
                </c:pt>
                <c:pt idx="8">
                  <c:v>Спасогубская (4ч.)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Кончезерская</c:v>
                </c:pt>
                <c:pt idx="12">
                  <c:v>Гирвасская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62.7</c:v>
                </c:pt>
                <c:pt idx="1">
                  <c:v>56.4</c:v>
                </c:pt>
                <c:pt idx="2">
                  <c:v>63</c:v>
                </c:pt>
                <c:pt idx="3">
                  <c:v>48.9</c:v>
                </c:pt>
                <c:pt idx="4">
                  <c:v>25</c:v>
                </c:pt>
                <c:pt idx="5">
                  <c:v>64.5</c:v>
                </c:pt>
                <c:pt idx="6">
                  <c:v>41.6</c:v>
                </c:pt>
                <c:pt idx="7">
                  <c:v>66.7</c:v>
                </c:pt>
                <c:pt idx="8">
                  <c:v>100</c:v>
                </c:pt>
                <c:pt idx="9">
                  <c:v>75.599999999999994</c:v>
                </c:pt>
                <c:pt idx="10">
                  <c:v>41.7</c:v>
                </c:pt>
                <c:pt idx="11">
                  <c:v>75</c:v>
                </c:pt>
                <c:pt idx="12">
                  <c:v>71.400000000000006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5-4DD4-85DE-13C970DC72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повысили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РК</c:v>
                </c:pt>
                <c:pt idx="1">
                  <c:v>Кондопожский МР</c:v>
                </c:pt>
                <c:pt idx="2">
                  <c:v>СОШ №1</c:v>
                </c:pt>
                <c:pt idx="3">
                  <c:v>СОШ №3</c:v>
                </c:pt>
                <c:pt idx="4">
                  <c:v>Кяппясельгская (4ч.)</c:v>
                </c:pt>
                <c:pt idx="5">
                  <c:v>СОШ №6</c:v>
                </c:pt>
                <c:pt idx="6">
                  <c:v>СОШ № 8</c:v>
                </c:pt>
                <c:pt idx="7">
                  <c:v>Сунская</c:v>
                </c:pt>
                <c:pt idx="8">
                  <c:v>Спасогубская (4ч.)</c:v>
                </c:pt>
                <c:pt idx="9">
                  <c:v>СОШ №2</c:v>
                </c:pt>
                <c:pt idx="10">
                  <c:v>СОШ №7</c:v>
                </c:pt>
                <c:pt idx="11">
                  <c:v>Кончезерская</c:v>
                </c:pt>
                <c:pt idx="12">
                  <c:v>Гирвасская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17.7</c:v>
                </c:pt>
                <c:pt idx="1">
                  <c:v>35.299999999999997</c:v>
                </c:pt>
                <c:pt idx="2">
                  <c:v>29.6</c:v>
                </c:pt>
                <c:pt idx="3">
                  <c:v>44.4</c:v>
                </c:pt>
                <c:pt idx="4">
                  <c:v>0</c:v>
                </c:pt>
                <c:pt idx="5">
                  <c:v>27.6</c:v>
                </c:pt>
                <c:pt idx="6">
                  <c:v>56.4</c:v>
                </c:pt>
                <c:pt idx="7">
                  <c:v>16.7</c:v>
                </c:pt>
                <c:pt idx="8">
                  <c:v>0</c:v>
                </c:pt>
                <c:pt idx="9">
                  <c:v>22.2</c:v>
                </c:pt>
                <c:pt idx="10">
                  <c:v>16.7</c:v>
                </c:pt>
                <c:pt idx="11">
                  <c:v>25</c:v>
                </c:pt>
                <c:pt idx="12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85-4DD4-85DE-13C970DC7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116160"/>
        <c:axId val="167314560"/>
      </c:barChart>
      <c:catAx>
        <c:axId val="16711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314560"/>
        <c:crosses val="autoZero"/>
        <c:auto val="1"/>
        <c:lblAlgn val="ctr"/>
        <c:lblOffset val="100"/>
        <c:noMultiLvlLbl val="0"/>
      </c:catAx>
      <c:valAx>
        <c:axId val="16731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116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CEFE7-8D68-49FB-BF87-1974E0310A4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2F5CB-7DCB-4192-971D-B62A5B57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3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3BBDE0-0117-4A12-9724-08498BB05F89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33FAA6-2DA1-459A-8319-03999D75BBC2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EFCCD1-6D9B-4E23-958A-F59816AB24B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924944"/>
            <a:ext cx="6858000" cy="10668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Результаты ВПР 2021. Подходы к анализу результатов оценочных процедур.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err="1" smtClean="0">
                <a:solidFill>
                  <a:schemeClr val="bg1"/>
                </a:solidFill>
              </a:rPr>
              <a:t>Кондопожский</a:t>
            </a:r>
            <a:r>
              <a:rPr lang="ru-RU" sz="2400" b="1" dirty="0" smtClean="0">
                <a:solidFill>
                  <a:schemeClr val="bg1"/>
                </a:solidFill>
              </a:rPr>
              <a:t> муниципальный район.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Макарова </a:t>
            </a: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Елена 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Николаевна</a:t>
            </a: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,</a:t>
            </a:r>
            <a:b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ведущий специалист </a:t>
            </a: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отдела государственной аккредитации и контроля качества образования Управления государственного контроля (надзора) в сфере образования Министерства образования и спорта Республики 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Карелия</a:t>
            </a:r>
            <a:endParaRPr lang="en-US" sz="160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8 </a:t>
            </a:r>
            <a:r>
              <a:rPr lang="ru-RU" sz="16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(8142) </a:t>
            </a:r>
            <a:r>
              <a:rPr lang="ru-RU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717-321,</a:t>
            </a:r>
            <a:r>
              <a:rPr lang="en-US" sz="16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makarova@minedu.karelia.ru</a:t>
            </a:r>
            <a:endParaRPr lang="ru-RU" sz="16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28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ВПР </a:t>
            </a:r>
            <a:r>
              <a:rPr lang="ru-RU" dirty="0" smtClean="0">
                <a:solidFill>
                  <a:schemeClr val="accent2"/>
                </a:solidFill>
              </a:rPr>
              <a:t>2021 Математика 5 класс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6650054"/>
              </p:ext>
            </p:extLst>
          </p:nvPr>
        </p:nvGraphicFramePr>
        <p:xfrm>
          <a:off x="467544" y="1447800"/>
          <a:ext cx="8219256" cy="48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294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ВПР </a:t>
            </a:r>
            <a:r>
              <a:rPr lang="ru-RU" dirty="0" smtClean="0">
                <a:solidFill>
                  <a:schemeClr val="accent2"/>
                </a:solidFill>
              </a:rPr>
              <a:t>2021 Математика 6 класс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4552417"/>
              </p:ext>
            </p:extLst>
          </p:nvPr>
        </p:nvGraphicFramePr>
        <p:xfrm>
          <a:off x="467544" y="1447800"/>
          <a:ext cx="8219256" cy="48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4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ВПР </a:t>
            </a:r>
            <a:r>
              <a:rPr lang="ru-RU" dirty="0" smtClean="0">
                <a:solidFill>
                  <a:schemeClr val="accent2"/>
                </a:solidFill>
              </a:rPr>
              <a:t>2021 Математика </a:t>
            </a:r>
            <a:r>
              <a:rPr lang="ru-RU" dirty="0">
                <a:solidFill>
                  <a:schemeClr val="accent2"/>
                </a:solidFill>
              </a:rPr>
              <a:t>7</a:t>
            </a:r>
            <a:r>
              <a:rPr lang="ru-RU" dirty="0" smtClean="0">
                <a:solidFill>
                  <a:schemeClr val="accent2"/>
                </a:solidFill>
              </a:rPr>
              <a:t> класс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70014802"/>
              </p:ext>
            </p:extLst>
          </p:nvPr>
        </p:nvGraphicFramePr>
        <p:xfrm>
          <a:off x="467544" y="1447800"/>
          <a:ext cx="8219256" cy="48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723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ВПР </a:t>
            </a:r>
            <a:r>
              <a:rPr lang="ru-RU" dirty="0" smtClean="0">
                <a:solidFill>
                  <a:schemeClr val="accent2"/>
                </a:solidFill>
              </a:rPr>
              <a:t>2021 Математика 8 класс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21052738"/>
              </p:ext>
            </p:extLst>
          </p:nvPr>
        </p:nvGraphicFramePr>
        <p:xfrm>
          <a:off x="467544" y="1447800"/>
          <a:ext cx="8219256" cy="48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799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Русский язык 4 </a:t>
            </a:r>
            <a:r>
              <a:rPr lang="ru-RU" dirty="0">
                <a:solidFill>
                  <a:schemeClr val="accent2"/>
                </a:solidFill>
              </a:rPr>
              <a:t>класс. Оценка </a:t>
            </a:r>
            <a:r>
              <a:rPr lang="ru-RU" dirty="0" smtClean="0">
                <a:solidFill>
                  <a:schemeClr val="accent2"/>
                </a:solidFill>
              </a:rPr>
              <a:t>за ВПР в </a:t>
            </a:r>
            <a:r>
              <a:rPr lang="ru-RU" dirty="0">
                <a:solidFill>
                  <a:schemeClr val="accent2"/>
                </a:solidFill>
              </a:rPr>
              <a:t>сравнении со </a:t>
            </a:r>
            <a:r>
              <a:rPr lang="ru-RU" dirty="0" smtClean="0">
                <a:solidFill>
                  <a:schemeClr val="accent2"/>
                </a:solidFill>
              </a:rPr>
              <a:t>школьной отметкой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364254"/>
              </p:ext>
            </p:extLst>
          </p:nvPr>
        </p:nvGraphicFramePr>
        <p:xfrm>
          <a:off x="179512" y="1268760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336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Русский язык 7 класс</a:t>
            </a:r>
            <a:r>
              <a:rPr lang="ru-RU" dirty="0">
                <a:solidFill>
                  <a:schemeClr val="accent2"/>
                </a:solidFill>
              </a:rPr>
              <a:t>. Оценка </a:t>
            </a:r>
            <a:r>
              <a:rPr lang="ru-RU" dirty="0" smtClean="0">
                <a:solidFill>
                  <a:schemeClr val="accent2"/>
                </a:solidFill>
              </a:rPr>
              <a:t>за ВПР в </a:t>
            </a:r>
            <a:r>
              <a:rPr lang="ru-RU" dirty="0">
                <a:solidFill>
                  <a:schemeClr val="accent2"/>
                </a:solidFill>
              </a:rPr>
              <a:t>сравнении со </a:t>
            </a:r>
            <a:r>
              <a:rPr lang="ru-RU" dirty="0" smtClean="0">
                <a:solidFill>
                  <a:schemeClr val="accent2"/>
                </a:solidFill>
              </a:rPr>
              <a:t>школьной отметкой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210409"/>
              </p:ext>
            </p:extLst>
          </p:nvPr>
        </p:nvGraphicFramePr>
        <p:xfrm>
          <a:off x="179512" y="1268760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988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Возможные причины: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50901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в ОО имеются проблемы необъективного оценивания образовательных результатов обучающихся, что подтверждается отсутствием корреляции между результатами текущего контроля успеваемости и промежуточной аттестации, результатами процедуры внешней оценки качества образования (ВПР, ОГЭ, ЕГЭ) и результатами внутренней системы оценки качества образования (текущий контроль успеваемости, промежуточная аттестация), </a:t>
            </a:r>
          </a:p>
          <a:p>
            <a:r>
              <a:rPr lang="ru-RU" dirty="0"/>
              <a:t>- в ОО отсутствует локальный акт о системе оценивания, который обеспечивает объективное оценивание образовательных результатов обучающихся, понятный педагогам, обучающимся и их родителям (законным представителям);</a:t>
            </a:r>
          </a:p>
          <a:p>
            <a:r>
              <a:rPr lang="ru-RU" dirty="0"/>
              <a:t>- </a:t>
            </a:r>
            <a:r>
              <a:rPr lang="ru-RU" dirty="0" smtClean="0"/>
              <a:t>в </a:t>
            </a:r>
            <a:r>
              <a:rPr lang="ru-RU" dirty="0"/>
              <a:t>ОО вопросы объективного оценивания образовательных результатов обучающихся не рассматриваются, не контролируются, не анализируются при проведении процедур внутренней системы оценки качества образования (внутренний контроль качества образования, внутренние мониторинги, подготовка отчета о </a:t>
            </a:r>
            <a:r>
              <a:rPr lang="ru-RU" dirty="0" err="1"/>
              <a:t>самообследовании</a:t>
            </a:r>
            <a:r>
              <a:rPr lang="ru-RU" dirty="0" smtClean="0"/>
              <a:t>);</a:t>
            </a:r>
          </a:p>
          <a:p>
            <a:r>
              <a:rPr lang="ru-RU" dirty="0"/>
              <a:t>и</a:t>
            </a:r>
            <a:r>
              <a:rPr lang="ru-RU" dirty="0" smtClean="0"/>
              <a:t>скажаются результаты исследований качества образования при проведении и проверке.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1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ФИ 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4" y="260648"/>
            <a:ext cx="4403650" cy="14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ФИ 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3" y="1706257"/>
            <a:ext cx="4573817" cy="17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ОБ 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5056192" cy="15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ОБ 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74" y="5380733"/>
            <a:ext cx="4765646" cy="14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1268760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4 класс</a:t>
            </a:r>
            <a:r>
              <a:rPr lang="ru-RU" dirty="0" smtClean="0">
                <a:solidFill>
                  <a:schemeClr val="tx2"/>
                </a:solidFill>
              </a:rPr>
              <a:t>: нет скачков 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5 класс</a:t>
            </a:r>
            <a:r>
              <a:rPr lang="ru-RU" dirty="0" smtClean="0">
                <a:solidFill>
                  <a:schemeClr val="tx2"/>
                </a:solidFill>
              </a:rPr>
              <a:t>: все предметы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6 класс</a:t>
            </a:r>
            <a:r>
              <a:rPr lang="ru-RU" dirty="0" smtClean="0">
                <a:solidFill>
                  <a:schemeClr val="tx2"/>
                </a:solidFill>
              </a:rPr>
              <a:t>: русский язык,</a:t>
            </a:r>
          </a:p>
          <a:p>
            <a:r>
              <a:rPr lang="ru-RU" dirty="0">
                <a:solidFill>
                  <a:schemeClr val="tx2"/>
                </a:solidFill>
              </a:rPr>
              <a:t>м</a:t>
            </a:r>
            <a:r>
              <a:rPr lang="ru-RU" dirty="0" smtClean="0">
                <a:solidFill>
                  <a:schemeClr val="tx2"/>
                </a:solidFill>
              </a:rPr>
              <a:t>атематика, биология, история,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обществознание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221088"/>
            <a:ext cx="30364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7</a:t>
            </a:r>
            <a:r>
              <a:rPr lang="ru-RU" b="1" dirty="0" smtClean="0">
                <a:solidFill>
                  <a:schemeClr val="tx2"/>
                </a:solidFill>
              </a:rPr>
              <a:t> класс</a:t>
            </a:r>
            <a:r>
              <a:rPr lang="ru-RU" dirty="0" smtClean="0">
                <a:solidFill>
                  <a:schemeClr val="tx2"/>
                </a:solidFill>
              </a:rPr>
              <a:t>: математика, физика,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география, </a:t>
            </a:r>
            <a:r>
              <a:rPr lang="ru-RU" dirty="0">
                <a:solidFill>
                  <a:schemeClr val="tx2"/>
                </a:solidFill>
              </a:rPr>
              <a:t>обществознание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8</a:t>
            </a:r>
            <a:r>
              <a:rPr lang="ru-RU" b="1" dirty="0" smtClean="0">
                <a:solidFill>
                  <a:schemeClr val="tx2"/>
                </a:solidFill>
              </a:rPr>
              <a:t> класс</a:t>
            </a:r>
            <a:r>
              <a:rPr lang="ru-RU" dirty="0" smtClean="0">
                <a:solidFill>
                  <a:schemeClr val="tx2"/>
                </a:solidFill>
              </a:rPr>
              <a:t>: русский язык,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физика, обществознание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4490" y="791026"/>
            <a:ext cx="32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Школы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Кондопожского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района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Школы с признаками необъективности результатов </a:t>
            </a:r>
            <a:r>
              <a:rPr lang="ru-RU" dirty="0" smtClean="0"/>
              <a:t>ВПР</a:t>
            </a:r>
            <a:endParaRPr lang="ru-RU" dirty="0"/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1063394"/>
              </p:ext>
            </p:extLst>
          </p:nvPr>
        </p:nvGraphicFramePr>
        <p:xfrm>
          <a:off x="395536" y="1268760"/>
          <a:ext cx="8229600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1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864096"/>
          </a:xfrm>
        </p:spPr>
        <p:txBody>
          <a:bodyPr/>
          <a:lstStyle/>
          <a:p>
            <a:r>
              <a:rPr lang="ru-RU" altLang="ru-RU" dirty="0"/>
              <a:t>П</a:t>
            </a:r>
            <a:r>
              <a:rPr lang="ru-RU" altLang="ru-RU" dirty="0" smtClean="0"/>
              <a:t>ризнаки необъективности</a:t>
            </a:r>
          </a:p>
        </p:txBody>
      </p:sp>
      <p:pic>
        <p:nvPicPr>
          <p:cNvPr id="1026" name="Picture 2" descr="C:\Users\Администратор\Desktop\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533613" cy="25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6" y="4077072"/>
            <a:ext cx="8335978" cy="24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7927" y="14441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100%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9976" y="414908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96,85%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0120"/>
          </a:xfrm>
        </p:spPr>
        <p:txBody>
          <a:bodyPr/>
          <a:lstStyle/>
          <a:p>
            <a:r>
              <a:rPr lang="ru-RU" dirty="0" smtClean="0"/>
              <a:t>Анализ результатов ВПР 2021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23528" y="1196752"/>
            <a:ext cx="8496944" cy="4320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Использование системы ФИС ОКО при анализе результатов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Администратор\Desktop\18.11.21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9502"/>
            <a:ext cx="893980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2" y="3717032"/>
            <a:ext cx="3963956" cy="266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28" y="5071893"/>
            <a:ext cx="4469905" cy="145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Признаки необъективности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916832"/>
            <a:ext cx="85629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15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/>
              <a:t>ВПР 2021. Доля школ с признаками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необъективности результатов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4294967295"/>
          </p:nvPr>
        </p:nvSpPr>
        <p:spPr>
          <a:xfrm>
            <a:off x="467544" y="5661248"/>
            <a:ext cx="8424862" cy="72008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endParaRPr lang="ru-RU" altLang="ru-RU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FF0000"/>
                </a:solidFill>
              </a:rPr>
              <a:t>МКОУ Видлицкая СОШ имеет признаки необъективности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3 года </a:t>
            </a:r>
            <a:r>
              <a:rPr lang="ru-RU" altLang="ru-RU" sz="2000" dirty="0" smtClean="0">
                <a:solidFill>
                  <a:srgbClr val="FF0000"/>
                </a:solidFill>
              </a:rPr>
              <a:t>подряд (в 2017, 2018, 2019 годах) и в 2021 году. В 2020 году проведена независимая оценка.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419754"/>
              </p:ext>
            </p:extLst>
          </p:nvPr>
        </p:nvGraphicFramePr>
        <p:xfrm>
          <a:off x="467544" y="1268760"/>
          <a:ext cx="8064500" cy="4439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43"/>
                <a:gridCol w="1728107"/>
                <a:gridCol w="2016125"/>
                <a:gridCol w="2016125"/>
              </a:tblGrid>
              <a:tr h="10670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Район РК</a:t>
                      </a:r>
                      <a:endParaRPr lang="ru-RU" sz="16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ОО – участников</a:t>
                      </a:r>
                      <a:r>
                        <a:rPr lang="ru-RU" sz="1600" baseline="0" dirty="0" smtClean="0"/>
                        <a:t> ВПР</a:t>
                      </a:r>
                      <a:endParaRPr lang="ru-RU" sz="1600" dirty="0"/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ОО с признаками необъективности ВПР</a:t>
                      </a:r>
                    </a:p>
                  </a:txBody>
                  <a:tcPr marL="91436" marR="91436" marT="45730" marB="457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Доля ОО с признаками необъективности ВПР</a:t>
                      </a:r>
                    </a:p>
                  </a:txBody>
                  <a:tcPr marL="91436" marR="91436" marT="45730" marB="45730"/>
                </a:tc>
              </a:tr>
              <a:tr h="4817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Кемский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</a:tr>
              <a:tr h="4817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Лахденпохский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</a:tr>
              <a:tr h="4817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Муезерский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</a:tr>
              <a:tr h="4817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Олонецкий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</a:tr>
              <a:tr h="4817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Кондопожский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</a:tr>
              <a:tr h="4817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Медвежьегорский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</a:tr>
              <a:tr h="4817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Прионежский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2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Региональная перепроверка ВПР 2021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040188" cy="360040"/>
          </a:xfrm>
        </p:spPr>
        <p:txBody>
          <a:bodyPr/>
          <a:lstStyle/>
          <a:p>
            <a:r>
              <a:rPr lang="ru-RU" dirty="0" smtClean="0"/>
              <a:t>МОУ СОШ №</a:t>
            </a:r>
            <a:r>
              <a:rPr lang="ru-RU" dirty="0"/>
              <a:t>8 г. </a:t>
            </a:r>
            <a:r>
              <a:rPr lang="ru-RU" dirty="0" smtClean="0"/>
              <a:t>Кондопоги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5364088" y="1268760"/>
            <a:ext cx="3456384" cy="360040"/>
          </a:xfrm>
        </p:spPr>
        <p:txBody>
          <a:bodyPr>
            <a:noAutofit/>
          </a:bodyPr>
          <a:lstStyle/>
          <a:p>
            <a:r>
              <a:rPr lang="ru-RU" dirty="0"/>
              <a:t>Русский язык 4 </a:t>
            </a:r>
            <a:r>
              <a:rPr lang="ru-RU" dirty="0" smtClean="0"/>
              <a:t>класс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8140" y="3645024"/>
            <a:ext cx="8143978" cy="28803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+mj-lt"/>
              </a:rPr>
              <a:t>Ошибки при оценивании </a:t>
            </a:r>
            <a:r>
              <a:rPr lang="ru-RU" sz="1400" b="1" dirty="0" smtClean="0">
                <a:latin typeface="+mj-lt"/>
              </a:rPr>
              <a:t>в </a:t>
            </a:r>
            <a:r>
              <a:rPr lang="ru-RU" sz="1400" b="1" dirty="0">
                <a:latin typeface="+mj-lt"/>
              </a:rPr>
              <a:t>заданиях</a:t>
            </a:r>
            <a:r>
              <a:rPr lang="ru-RU" sz="1400" b="1" dirty="0" smtClean="0">
                <a:latin typeface="+mj-lt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+mj-lt"/>
              </a:rPr>
              <a:t>№8 </a:t>
            </a:r>
            <a:r>
              <a:rPr lang="ru-RU" sz="1200" dirty="0" smtClean="0">
                <a:latin typeface="+mj-lt"/>
              </a:rPr>
              <a:t>–оценены  формальные </a:t>
            </a:r>
            <a:r>
              <a:rPr lang="ru-RU" sz="1200" dirty="0">
                <a:latin typeface="+mj-lt"/>
              </a:rPr>
              <a:t>либо неверные </a:t>
            </a:r>
            <a:r>
              <a:rPr lang="ru-RU" sz="1200" dirty="0" smtClean="0">
                <a:latin typeface="+mj-lt"/>
              </a:rPr>
              <a:t>вопросы </a:t>
            </a:r>
            <a:r>
              <a:rPr lang="ru-RU" sz="1200" dirty="0">
                <a:latin typeface="+mj-lt"/>
              </a:rPr>
              <a:t>(«куда поехал герой?», «как зовут героя</a:t>
            </a:r>
            <a:r>
              <a:rPr lang="ru-RU" sz="1200" dirty="0" smtClean="0">
                <a:latin typeface="+mj-lt"/>
              </a:rPr>
              <a:t>?») - критерий </a:t>
            </a:r>
            <a:r>
              <a:rPr lang="ru-RU" sz="1200" dirty="0">
                <a:latin typeface="+mj-lt"/>
              </a:rPr>
              <a:t>ориентирует на вопрос, связанный с пониманием содержания </a:t>
            </a:r>
            <a:r>
              <a:rPr lang="ru-RU" sz="1200" dirty="0" smtClean="0">
                <a:latin typeface="+mj-lt"/>
              </a:rPr>
              <a:t>текста;</a:t>
            </a:r>
            <a:endParaRPr lang="ru-RU" sz="12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+mj-lt"/>
              </a:rPr>
              <a:t>№6 –оценены ответы при неверных формулировках, при недочетах в </a:t>
            </a:r>
            <a:r>
              <a:rPr lang="ru-RU" sz="1200" dirty="0" smtClean="0">
                <a:latin typeface="+mj-lt"/>
              </a:rPr>
              <a:t>построении;</a:t>
            </a:r>
            <a:endParaRPr lang="ru-RU" sz="12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+mj-lt"/>
              </a:rPr>
              <a:t>№2  – нет снижения отметки при неверно указанных членах </a:t>
            </a:r>
            <a:r>
              <a:rPr lang="ru-RU" sz="1200" dirty="0" smtClean="0">
                <a:latin typeface="+mj-lt"/>
              </a:rPr>
              <a:t>предложения, </a:t>
            </a:r>
            <a:r>
              <a:rPr lang="ru-RU" sz="1200" dirty="0">
                <a:latin typeface="+mj-lt"/>
              </a:rPr>
              <a:t>если неверно найдено </a:t>
            </a:r>
            <a:r>
              <a:rPr lang="ru-RU" sz="1200" dirty="0" smtClean="0">
                <a:latin typeface="+mj-lt"/>
              </a:rPr>
              <a:t>предложение;</a:t>
            </a:r>
            <a:endParaRPr lang="ru-RU" sz="12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+mj-lt"/>
              </a:rPr>
              <a:t>№15(2) </a:t>
            </a:r>
            <a:r>
              <a:rPr lang="ru-RU" sz="1200" dirty="0" smtClean="0">
                <a:latin typeface="+mj-lt"/>
              </a:rPr>
              <a:t>–не учтены орфографические и </a:t>
            </a:r>
            <a:r>
              <a:rPr lang="ru-RU" sz="1200" dirty="0">
                <a:latin typeface="+mj-lt"/>
              </a:rPr>
              <a:t>пунктуационных </a:t>
            </a:r>
            <a:r>
              <a:rPr lang="ru-RU" sz="1200" dirty="0" smtClean="0">
                <a:latin typeface="+mj-lt"/>
              </a:rPr>
              <a:t>ошибки («идти </a:t>
            </a:r>
            <a:r>
              <a:rPr lang="ru-RU" sz="1200" dirty="0">
                <a:latin typeface="+mj-lt"/>
              </a:rPr>
              <a:t>к </a:t>
            </a:r>
            <a:r>
              <a:rPr lang="ru-RU" sz="1200" dirty="0" err="1" smtClean="0">
                <a:latin typeface="+mj-lt"/>
              </a:rPr>
              <a:t>целЕ</a:t>
            </a:r>
            <a:r>
              <a:rPr lang="ru-RU" sz="1200" dirty="0" smtClean="0">
                <a:latin typeface="+mj-lt"/>
              </a:rPr>
              <a:t>», «</a:t>
            </a:r>
            <a:r>
              <a:rPr lang="ru-RU" sz="1200" dirty="0" err="1" smtClean="0">
                <a:latin typeface="+mj-lt"/>
              </a:rPr>
              <a:t>Зделал</a:t>
            </a:r>
            <a:r>
              <a:rPr lang="ru-RU" sz="1200" dirty="0" smtClean="0">
                <a:latin typeface="+mj-lt"/>
              </a:rPr>
              <a:t>», «</a:t>
            </a:r>
            <a:r>
              <a:rPr lang="ru-RU" sz="1200" dirty="0" err="1" smtClean="0">
                <a:latin typeface="+mj-lt"/>
              </a:rPr>
              <a:t>взЕла</a:t>
            </a:r>
            <a:r>
              <a:rPr lang="ru-RU" sz="1200" dirty="0" smtClean="0">
                <a:latin typeface="+mj-lt"/>
              </a:rPr>
              <a:t>, «</a:t>
            </a:r>
            <a:r>
              <a:rPr lang="ru-RU" sz="1200" dirty="0" err="1" smtClean="0">
                <a:latin typeface="+mj-lt"/>
              </a:rPr>
              <a:t>отнИсла</a:t>
            </a:r>
            <a:r>
              <a:rPr lang="ru-RU" sz="1200" dirty="0" smtClean="0">
                <a:latin typeface="+mj-lt"/>
              </a:rPr>
              <a:t>», «</a:t>
            </a:r>
            <a:r>
              <a:rPr lang="ru-RU" sz="1200" dirty="0" err="1">
                <a:latin typeface="+mj-lt"/>
              </a:rPr>
              <a:t>Адин</a:t>
            </a:r>
            <a:r>
              <a:rPr lang="ru-RU" sz="1200" dirty="0" smtClean="0">
                <a:latin typeface="+mj-lt"/>
              </a:rPr>
              <a:t>») ;</a:t>
            </a:r>
            <a:endParaRPr lang="ru-RU" sz="12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+mj-lt"/>
              </a:rPr>
              <a:t>№9 – зачтено неверное объяснение </a:t>
            </a:r>
            <a:r>
              <a:rPr lang="ru-RU" sz="1200" dirty="0" smtClean="0">
                <a:latin typeface="+mj-lt"/>
              </a:rPr>
              <a:t> высказывания;</a:t>
            </a:r>
            <a:endParaRPr lang="ru-RU" sz="12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+mj-lt"/>
              </a:rPr>
              <a:t>№4 </a:t>
            </a:r>
            <a:r>
              <a:rPr lang="ru-RU" sz="1200" dirty="0" smtClean="0">
                <a:latin typeface="+mj-lt"/>
              </a:rPr>
              <a:t>– неверное ударение (в словах </a:t>
            </a:r>
            <a:r>
              <a:rPr lang="ru-RU" sz="1200" dirty="0">
                <a:latin typeface="+mj-lt"/>
              </a:rPr>
              <a:t>«</a:t>
            </a:r>
            <a:r>
              <a:rPr lang="ru-RU" sz="1200" dirty="0" err="1">
                <a:latin typeface="+mj-lt"/>
              </a:rPr>
              <a:t>брАла</a:t>
            </a:r>
            <a:r>
              <a:rPr lang="ru-RU" sz="1200" dirty="0">
                <a:latin typeface="+mj-lt"/>
              </a:rPr>
              <a:t>», «</a:t>
            </a:r>
            <a:r>
              <a:rPr lang="ru-RU" sz="1200" dirty="0" err="1">
                <a:latin typeface="+mj-lt"/>
              </a:rPr>
              <a:t>пОняла</a:t>
            </a:r>
            <a:r>
              <a:rPr lang="ru-RU" sz="1200" dirty="0">
                <a:latin typeface="+mj-lt"/>
              </a:rPr>
              <a:t>», «</a:t>
            </a:r>
            <a:r>
              <a:rPr lang="ru-RU" sz="1200" dirty="0" err="1">
                <a:latin typeface="+mj-lt"/>
              </a:rPr>
              <a:t>средствА</a:t>
            </a:r>
            <a:r>
              <a:rPr lang="ru-RU" sz="1200" dirty="0">
                <a:latin typeface="+mj-lt"/>
              </a:rPr>
              <a:t>», «</a:t>
            </a:r>
            <a:r>
              <a:rPr lang="ru-RU" sz="1200" dirty="0" err="1">
                <a:latin typeface="+mj-lt"/>
              </a:rPr>
              <a:t>щАвель</a:t>
            </a:r>
            <a:r>
              <a:rPr lang="ru-RU" sz="1200" dirty="0" smtClean="0">
                <a:latin typeface="+mj-lt"/>
              </a:rPr>
              <a:t>»);</a:t>
            </a:r>
            <a:endParaRPr lang="ru-RU" sz="12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dirty="0">
                <a:latin typeface="+mj-lt"/>
              </a:rPr>
              <a:t>№15(1) </a:t>
            </a:r>
            <a:r>
              <a:rPr lang="ru-RU" sz="1200" dirty="0" smtClean="0">
                <a:latin typeface="+mj-lt"/>
              </a:rPr>
              <a:t>– неверное  толкование.</a:t>
            </a:r>
            <a:endParaRPr lang="ru-RU" sz="1200" dirty="0">
              <a:latin typeface="+mj-lt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395536" y="1700808"/>
            <a:ext cx="2520280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 результате перепроверки работ:</a:t>
            </a: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203848" y="1844824"/>
            <a:ext cx="5616624" cy="16989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Отметка соответствует критериям в 55% работ.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 45 </a:t>
            </a:r>
            <a:r>
              <a:rPr lang="ru-RU" dirty="0"/>
              <a:t>% работ зафиксировано завышение </a:t>
            </a:r>
            <a:r>
              <a:rPr lang="ru-RU" dirty="0" smtClean="0"/>
              <a:t>баллов, в ходе перепроверки баллы снижены.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Итоговая </a:t>
            </a:r>
            <a:r>
              <a:rPr lang="ru-RU" dirty="0"/>
              <a:t>отметка изменена в </a:t>
            </a:r>
            <a:r>
              <a:rPr lang="ru-RU" dirty="0" smtClean="0"/>
              <a:t>9 работах (9%) в </a:t>
            </a:r>
            <a:r>
              <a:rPr lang="ru-RU" dirty="0"/>
              <a:t>сторону понижения. </a:t>
            </a:r>
          </a:p>
        </p:txBody>
      </p:sp>
    </p:spTree>
    <p:extLst>
      <p:ext uri="{BB962C8B-B14F-4D97-AF65-F5344CB8AC3E}">
        <p14:creationId xmlns:p14="http://schemas.microsoft.com/office/powerpoint/2010/main" val="36388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Администратор\Desktop\7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05" y="2348880"/>
            <a:ext cx="348662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Администратор\Deskto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040"/>
            <a:ext cx="4320480" cy="167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Администратор\Desktop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50710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Администратор\Desktop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2" y="264205"/>
            <a:ext cx="36445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Администратор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96" y="3611860"/>
            <a:ext cx="41665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Администратор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7" y="4835995"/>
            <a:ext cx="5148305" cy="15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563812" y="1772816"/>
            <a:ext cx="928067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96336" y="4331940"/>
            <a:ext cx="79208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94620" y="548680"/>
            <a:ext cx="64918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244408" y="2708920"/>
            <a:ext cx="64807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083098" y="3140968"/>
            <a:ext cx="1632917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588224" y="1344325"/>
            <a:ext cx="720080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178637" y="5975282"/>
            <a:ext cx="1249347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365104"/>
            <a:ext cx="86099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На муниципальном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>уровне</a:t>
            </a: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Анализ результатов, наблюдение, мониторинг </a:t>
            </a: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Проверка работ (решение на региональном уровне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)</a:t>
            </a: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Перекрестная проверка работ (решение на муниципальном уровне)</a:t>
            </a:r>
            <a:endParaRPr lang="ru-RU" dirty="0">
              <a:solidFill>
                <a:schemeClr val="tx2"/>
              </a:solidFill>
              <a:latin typeface="+mj-lt"/>
            </a:endParaRP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Контроль (общественное наблюдение, сотрудники ОМСУ)</a:t>
            </a: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</a:rPr>
              <a:t>Обучение, разъяснение технологии работы с результатами, исключение мотивации для завышения баллов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052513"/>
            <a:ext cx="83218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b="1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уровне  образовательной организации</a:t>
            </a:r>
            <a:r>
              <a:rPr lang="ru-RU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	</a:t>
            </a: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Проверка </a:t>
            </a:r>
            <a:r>
              <a:rPr lang="ru-RU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работ (по критериям)</a:t>
            </a:r>
            <a:endParaRPr lang="ru-RU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Обратная связь родителям</a:t>
            </a: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Контроль за проведением процедуры</a:t>
            </a:r>
            <a:r>
              <a:rPr lang="ru-RU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	</a:t>
            </a: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Подбор кандидатур в качестве организаторов	</a:t>
            </a: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Выполнение правил при проведении ВПР	</a:t>
            </a: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Обучение организаторов и экспертов по проверке</a:t>
            </a:r>
            <a:r>
              <a:rPr lang="ru-RU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	</a:t>
            </a: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Исключение мотивации для завышения баллов</a:t>
            </a:r>
          </a:p>
          <a:p>
            <a:pPr marL="1200150" lvl="2" indent="-285750" eaLnBrk="0" hangingPunct="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Разъяснение технологии работы с результатами</a:t>
            </a:r>
          </a:p>
          <a:p>
            <a:pPr lvl="2" eaLnBrk="0" hangingPunct="0">
              <a:defRPr/>
            </a:pPr>
            <a:r>
              <a:rPr lang="ru-RU" sz="2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Механизмы повышения объективности результатов ВПР </a:t>
            </a:r>
          </a:p>
        </p:txBody>
      </p:sp>
    </p:spTree>
    <p:extLst>
      <p:ext uri="{BB962C8B-B14F-4D97-AF65-F5344CB8AC3E}">
        <p14:creationId xmlns:p14="http://schemas.microsoft.com/office/powerpoint/2010/main" val="874488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Рекомендации: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провести более детальный анализ </a:t>
            </a:r>
            <a:r>
              <a:rPr lang="ru-RU" dirty="0"/>
              <a:t>результатов ВПР </a:t>
            </a:r>
            <a:r>
              <a:rPr lang="ru-RU" dirty="0" smtClean="0"/>
              <a:t>конкретных образовательных </a:t>
            </a:r>
            <a:r>
              <a:rPr lang="ru-RU" dirty="0"/>
              <a:t>организаций с учетом контекстных данных и результатов ГИА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>
                <a:solidFill>
                  <a:schemeClr val="accent2"/>
                </a:solidFill>
              </a:rPr>
              <a:t>В случае обнаружения признаков недостоверности результатов в ОО рекомендуется: </a:t>
            </a:r>
          </a:p>
          <a:p>
            <a:pPr lvl="1"/>
            <a:r>
              <a:rPr lang="ru-RU" i="1" dirty="0" smtClean="0"/>
              <a:t>осуществить </a:t>
            </a:r>
            <a:r>
              <a:rPr lang="ru-RU" i="1" dirty="0"/>
              <a:t>перепроверку результатов для подтверждения или опровержения недостоверности; </a:t>
            </a:r>
          </a:p>
          <a:p>
            <a:pPr lvl="1"/>
            <a:r>
              <a:rPr lang="ru-RU" i="1" dirty="0" smtClean="0"/>
              <a:t>в </a:t>
            </a:r>
            <a:r>
              <a:rPr lang="ru-RU" i="1" dirty="0"/>
              <a:t>случае подтверждения недостоверности результатов выработать комплекс мер в отношении </a:t>
            </a:r>
            <a:r>
              <a:rPr lang="ru-RU" i="1" dirty="0" smtClean="0"/>
              <a:t>ОО</a:t>
            </a:r>
            <a:r>
              <a:rPr lang="ru-RU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848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24136"/>
          </a:xfrm>
        </p:spPr>
        <p:txBody>
          <a:bodyPr/>
          <a:lstStyle/>
          <a:p>
            <a:r>
              <a:rPr lang="ru-RU" dirty="0"/>
              <a:t>Подходы к анализу результатов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2051721" y="1196752"/>
            <a:ext cx="67687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Анализ, связанный с объективностью оценки образовательных результатов по статистическим характеристикам </a:t>
            </a:r>
            <a:r>
              <a:rPr lang="ru-RU" sz="1400" dirty="0">
                <a:solidFill>
                  <a:srgbClr val="FFFF00"/>
                </a:solidFill>
              </a:rPr>
              <a:t>(качество организации и проведения оценочной процедуры, наличие систем контроля и наблюдения за качеством процедуры)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0" y="2924944"/>
            <a:ext cx="2016224" cy="1489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</a:pPr>
            <a:r>
              <a:rPr lang="ru-RU" sz="2400" dirty="0" smtClean="0"/>
              <a:t>Результаты ВПР</a:t>
            </a:r>
            <a:endParaRPr lang="ru-RU" sz="2400" dirty="0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2051720" y="2492896"/>
            <a:ext cx="6768752" cy="1348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Анализ, связанный с оценкой образовательных результатов в рамках оценочных процедур. Сопоставление результатов по учебным годам, по </a:t>
            </a:r>
            <a:r>
              <a:rPr lang="ru-RU" sz="1400" dirty="0" smtClean="0"/>
              <a:t>процедурам, соотнесение </a:t>
            </a:r>
            <a:r>
              <a:rPr lang="ru-RU" sz="1400" dirty="0"/>
              <a:t>внешней и внутренней оценок качества образования </a:t>
            </a:r>
            <a:r>
              <a:rPr lang="ru-RU" sz="1400" dirty="0">
                <a:solidFill>
                  <a:srgbClr val="FFFF00"/>
                </a:solidFill>
              </a:rPr>
              <a:t>(сравнение результатов тестирования со школьной успеваемостью по предметам, преодоление минимального порога; освоение отдельной темы или группы умений) </a:t>
            </a:r>
            <a:r>
              <a:rPr lang="ru-RU" sz="1400" dirty="0"/>
              <a:t>обучающихся в классе, параллели, ОО.</a:t>
            </a:r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2051720" y="3933056"/>
            <a:ext cx="6768752" cy="1348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Анализ, связанный с оценкой образовательных результатов в разрезе отдельных предметов </a:t>
            </a:r>
            <a:r>
              <a:rPr lang="ru-RU" sz="1400" dirty="0">
                <a:solidFill>
                  <a:srgbClr val="FFFF00"/>
                </a:solidFill>
              </a:rPr>
              <a:t>(сравнение по годам, разных оценочных процедур, установление соответствия полученных результатов с  итогами </a:t>
            </a:r>
            <a:r>
              <a:rPr lang="ru-RU" sz="1400" dirty="0" smtClean="0">
                <a:solidFill>
                  <a:srgbClr val="FFFF00"/>
                </a:solidFill>
              </a:rPr>
              <a:t>школьных контрольных </a:t>
            </a:r>
            <a:r>
              <a:rPr lang="ru-RU" sz="1400" dirty="0">
                <a:solidFill>
                  <a:srgbClr val="FFFF00"/>
                </a:solidFill>
              </a:rPr>
              <a:t>работ и других мероприятий в рамках школьного мониторинга,  </a:t>
            </a:r>
            <a:r>
              <a:rPr lang="ru-RU" sz="1400" dirty="0" smtClean="0">
                <a:solidFill>
                  <a:srgbClr val="FFFF00"/>
                </a:solidFill>
              </a:rPr>
              <a:t>выявление пробелов в знаниях у обучающихся  </a:t>
            </a:r>
            <a:r>
              <a:rPr lang="ru-RU" sz="1400" dirty="0">
                <a:solidFill>
                  <a:srgbClr val="FFFF00"/>
                </a:solidFill>
              </a:rPr>
              <a:t>с целью индивидуализации процесса обучения</a:t>
            </a:r>
            <a:r>
              <a:rPr lang="ru-RU" sz="1400" dirty="0" smtClean="0">
                <a:solidFill>
                  <a:srgbClr val="FFFF00"/>
                </a:solidFill>
              </a:rPr>
              <a:t>)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1" name="Объект 6"/>
          <p:cNvSpPr txBox="1">
            <a:spLocks/>
          </p:cNvSpPr>
          <p:nvPr/>
        </p:nvSpPr>
        <p:spPr>
          <a:xfrm>
            <a:off x="2051720" y="5336944"/>
            <a:ext cx="67687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Анализ причин низких </a:t>
            </a:r>
            <a:r>
              <a:rPr lang="ru-RU" sz="1400" dirty="0" smtClean="0"/>
              <a:t>(или завышенных) результатов, определение </a:t>
            </a:r>
            <a:r>
              <a:rPr lang="ru-RU" sz="1400" dirty="0"/>
              <a:t>элементов содержания,  не усвоенных </a:t>
            </a:r>
            <a:r>
              <a:rPr lang="ru-RU" sz="1400" dirty="0" smtClean="0"/>
              <a:t>обучающимися</a:t>
            </a:r>
            <a:r>
              <a:rPr lang="ru-RU" sz="1400" dirty="0"/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(</a:t>
            </a:r>
            <a:r>
              <a:rPr lang="ru-RU" sz="1400" dirty="0">
                <a:solidFill>
                  <a:srgbClr val="C00000"/>
                </a:solidFill>
              </a:rPr>
              <a:t>недопустима некорректная   формулировка  причины низких </a:t>
            </a:r>
            <a:r>
              <a:rPr lang="ru-RU" sz="1400" dirty="0" smtClean="0">
                <a:solidFill>
                  <a:srgbClr val="C00000"/>
                </a:solidFill>
              </a:rPr>
              <a:t>(или завышенных) результатов</a:t>
            </a:r>
            <a:r>
              <a:rPr lang="ru-RU" sz="1400" dirty="0">
                <a:solidFill>
                  <a:srgbClr val="C00000"/>
                </a:solidFill>
              </a:rPr>
              <a:t>, основываясь только на  личностных особенностях обучающихся) </a:t>
            </a:r>
          </a:p>
        </p:txBody>
      </p:sp>
    </p:spTree>
    <p:extLst>
      <p:ext uri="{BB962C8B-B14F-4D97-AF65-F5344CB8AC3E}">
        <p14:creationId xmlns:p14="http://schemas.microsoft.com/office/powerpoint/2010/main" val="36388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1 этап. Анализ результатов ВПР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Анализ результатов ВПР в 5-9 классах для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Каждого обучающегося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Каждого класса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Каждой параллели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ОО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Результаты анализа оформляются в форме аналитических справок о выявленных дефицитах по каждому предмету для каждой категории (обучающийся, класс, параллель, ОО).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3643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2</a:t>
            </a:r>
            <a:r>
              <a:rPr lang="ru-RU" b="1" dirty="0" smtClean="0">
                <a:latin typeface="+mn-lt"/>
              </a:rPr>
              <a:t> этап. Организационно-методический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По результатам </a:t>
            </a:r>
            <a:r>
              <a:rPr lang="ru-RU" b="1" dirty="0"/>
              <a:t>анализа 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Внесение изменений в рабочие программы (учителя предметники).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Внесение изменений в программу развития универсальных учебных действий в рамках ОП.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Оптимизация использования в образовательном процессе методов, форм, средств обучения. Корректировка технологических карт, планы уроков и т.п.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Разработка индивидуальных образовательных маршрутов.</a:t>
            </a:r>
          </a:p>
        </p:txBody>
      </p:sp>
    </p:spTree>
    <p:extLst>
      <p:ext uri="{BB962C8B-B14F-4D97-AF65-F5344CB8AC3E}">
        <p14:creationId xmlns:p14="http://schemas.microsoft.com/office/powerpoint/2010/main" val="67722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44" y="274638"/>
            <a:ext cx="8066856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3 этап. Обучающий 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9284" y="1052736"/>
            <a:ext cx="8439916" cy="16561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Провести учебные занятия с учетом соответствующих изменений, направленных на формирование и развитие несформированных умений, достижение планируемых результатов.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9944" y="2492896"/>
            <a:ext cx="8219256" cy="77809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+mn-lt"/>
              </a:rPr>
              <a:t>4 этап. Оценочный</a:t>
            </a:r>
            <a:endParaRPr lang="ru-RU" b="1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9944" y="4797152"/>
            <a:ext cx="8219256" cy="778098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+mn-lt"/>
              </a:rPr>
              <a:t>5</a:t>
            </a:r>
            <a:r>
              <a:rPr lang="ru-RU" b="1" dirty="0" smtClean="0">
                <a:latin typeface="+mn-lt"/>
              </a:rPr>
              <a:t> этап. </a:t>
            </a:r>
            <a:r>
              <a:rPr lang="ru-RU" b="1" dirty="0">
                <a:latin typeface="+mn-lt"/>
              </a:rPr>
              <a:t>Р</a:t>
            </a:r>
            <a:r>
              <a:rPr lang="ru-RU" b="1" dirty="0" smtClean="0">
                <a:latin typeface="+mn-lt"/>
              </a:rPr>
              <a:t>ефлексивный</a:t>
            </a:r>
            <a:endParaRPr lang="ru-RU" b="1" dirty="0">
              <a:latin typeface="+mn-lt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3212976"/>
            <a:ext cx="8443664" cy="19150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Внесение изменений в Положение о внутренней системе оценки качества образования в ОО.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Анализ результатов текущей, тематической и промежуточной оценки планируемых результатов.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9284" y="5573501"/>
            <a:ext cx="8352928" cy="8686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Анализ эффективности принятых мер.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Сравнение со школьной отметкой</a:t>
            </a:r>
            <a:endParaRPr lang="ru-RU" dirty="0"/>
          </a:p>
        </p:txBody>
      </p:sp>
      <p:pic>
        <p:nvPicPr>
          <p:cNvPr id="1026" name="Picture 2" descr="C:\Users\Администратор\Desktop\Кондопожский район\Школа_повысил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98" y="980728"/>
            <a:ext cx="4613232" cy="27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Кондопожский район\Понизил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73" y="4011375"/>
            <a:ext cx="4412257" cy="25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Кондопожский район\Р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2" y="934125"/>
            <a:ext cx="4313878" cy="280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Кондопожский район\Понизили и повысил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6274"/>
            <a:ext cx="4393214" cy="259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Макарова Елена Николаевна, </a:t>
            </a:r>
          </a:p>
          <a:p>
            <a:r>
              <a:rPr lang="ru-RU" dirty="0"/>
              <a:t>тел. (8142) 717-321, makarova@minedu.karelia.ru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2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первичных баллов </a:t>
            </a:r>
            <a:br>
              <a:rPr lang="ru-RU" dirty="0" smtClean="0"/>
            </a:br>
            <a:r>
              <a:rPr lang="ru-RU" dirty="0" smtClean="0"/>
              <a:t>ВПР 2021 по русскому языку</a:t>
            </a:r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205374" cy="159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22" y="1807824"/>
            <a:ext cx="4385715" cy="156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4205374" cy="163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74" y="4365104"/>
            <a:ext cx="4208664" cy="156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7504" y="134076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класс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67599" y="134076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28061" y="392332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392332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  <a:r>
              <a:rPr lang="ru-RU" dirty="0" smtClean="0"/>
              <a:t> класс</a:t>
            </a:r>
            <a:endParaRPr lang="ru-RU" dirty="0"/>
          </a:p>
        </p:txBody>
      </p:sp>
      <p:pic>
        <p:nvPicPr>
          <p:cNvPr id="2050" name="Picture 2" descr="C:\Users\Администратор\Desktop\18.11.21\границы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07556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первичных баллов </a:t>
            </a:r>
            <a:br>
              <a:rPr lang="ru-RU" dirty="0" smtClean="0"/>
            </a:br>
            <a:r>
              <a:rPr lang="ru-RU" dirty="0" smtClean="0"/>
              <a:t>ВПР 2021 по математике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6574"/>
            <a:ext cx="4276259" cy="146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36" y="2178184"/>
            <a:ext cx="4248472" cy="144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8" y="4437112"/>
            <a:ext cx="3897090" cy="13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21" y="4370042"/>
            <a:ext cx="4221079" cy="146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7641" y="1772816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класс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91480" y="3933056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1788230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17641" y="3933056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7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ВПР </a:t>
            </a:r>
            <a:r>
              <a:rPr lang="ru-RU" dirty="0" smtClean="0">
                <a:solidFill>
                  <a:schemeClr val="accent2"/>
                </a:solidFill>
              </a:rPr>
              <a:t>2021 Русский язык 5 класс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3367982"/>
              </p:ext>
            </p:extLst>
          </p:nvPr>
        </p:nvGraphicFramePr>
        <p:xfrm>
          <a:off x="467544" y="1447800"/>
          <a:ext cx="8219256" cy="48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824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ВПР </a:t>
            </a:r>
            <a:r>
              <a:rPr lang="ru-RU" dirty="0" smtClean="0">
                <a:solidFill>
                  <a:schemeClr val="accent2"/>
                </a:solidFill>
              </a:rPr>
              <a:t>2021 Русский язык 6 класс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7041937"/>
              </p:ext>
            </p:extLst>
          </p:nvPr>
        </p:nvGraphicFramePr>
        <p:xfrm>
          <a:off x="467544" y="1447800"/>
          <a:ext cx="8219256" cy="48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037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ВПР </a:t>
            </a:r>
            <a:r>
              <a:rPr lang="ru-RU" dirty="0" smtClean="0">
                <a:solidFill>
                  <a:schemeClr val="accent2"/>
                </a:solidFill>
              </a:rPr>
              <a:t>2021 Русский язык 7 класс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9066457"/>
              </p:ext>
            </p:extLst>
          </p:nvPr>
        </p:nvGraphicFramePr>
        <p:xfrm>
          <a:off x="467544" y="1447800"/>
          <a:ext cx="8219256" cy="48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74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ВПР </a:t>
            </a:r>
            <a:r>
              <a:rPr lang="ru-RU" dirty="0" smtClean="0">
                <a:solidFill>
                  <a:schemeClr val="accent2"/>
                </a:solidFill>
              </a:rPr>
              <a:t>2021 Русский язык 8 класс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1971204"/>
              </p:ext>
            </p:extLst>
          </p:nvPr>
        </p:nvGraphicFramePr>
        <p:xfrm>
          <a:off x="467544" y="1447800"/>
          <a:ext cx="8219256" cy="486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0038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860</TotalTime>
  <Words>1054</Words>
  <Application>Microsoft Office PowerPoint</Application>
  <PresentationFormat>Экран (4:3)</PresentationFormat>
  <Paragraphs>161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Начальная</vt:lpstr>
      <vt:lpstr>Результаты ВПР 2021. Подходы к анализу результатов оценочных процедур. Кондопожский муниципальный район.</vt:lpstr>
      <vt:lpstr>Анализ результатов ВПР 2021</vt:lpstr>
      <vt:lpstr>Сравнение со школьной отметкой</vt:lpstr>
      <vt:lpstr>Распределение первичных баллов  ВПР 2021 по русскому языку</vt:lpstr>
      <vt:lpstr>Распределение первичных баллов  ВПР 2021 по математике</vt:lpstr>
      <vt:lpstr>ВПР 2021 Русский язык 5 класс</vt:lpstr>
      <vt:lpstr>ВПР 2021 Русский язык 6 класс</vt:lpstr>
      <vt:lpstr>ВПР 2021 Русский язык 7 класс</vt:lpstr>
      <vt:lpstr>ВПР 2021 Русский язык 8 класс</vt:lpstr>
      <vt:lpstr>ВПР 2021 Математика 5 класс</vt:lpstr>
      <vt:lpstr>ВПР 2021 Математика 6 класс</vt:lpstr>
      <vt:lpstr>ВПР 2021 Математика 7 класс</vt:lpstr>
      <vt:lpstr>ВПР 2021 Математика 8 класс</vt:lpstr>
      <vt:lpstr>Русский язык 4 класс. Оценка за ВПР в сравнении со школьной отметкой</vt:lpstr>
      <vt:lpstr>Русский язык 7 класс. Оценка за ВПР в сравнении со школьной отметкой</vt:lpstr>
      <vt:lpstr>Возможные причины:</vt:lpstr>
      <vt:lpstr>Презентация PowerPoint</vt:lpstr>
      <vt:lpstr>Школы с признаками необъективности результатов ВПР</vt:lpstr>
      <vt:lpstr>Признаки необъективности</vt:lpstr>
      <vt:lpstr>Признаки необъективности</vt:lpstr>
      <vt:lpstr>ВПР 2021. Доля школ с признаками  необъективности результатов</vt:lpstr>
      <vt:lpstr>Региональная перепроверка ВПР 2021</vt:lpstr>
      <vt:lpstr>Презентация PowerPoint</vt:lpstr>
      <vt:lpstr>Механизмы повышения объективности результатов ВПР </vt:lpstr>
      <vt:lpstr>Рекомендации:</vt:lpstr>
      <vt:lpstr>Подходы к анализу результатов</vt:lpstr>
      <vt:lpstr>1 этап. Анализ результатов ВПР</vt:lpstr>
      <vt:lpstr>2 этап. Организационно-методический</vt:lpstr>
      <vt:lpstr>3 этап. Обучающий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Аверкиева</dc:creator>
  <cp:lastModifiedBy>Червова</cp:lastModifiedBy>
  <cp:revision>59</cp:revision>
  <dcterms:created xsi:type="dcterms:W3CDTF">2021-11-15T12:39:24Z</dcterms:created>
  <dcterms:modified xsi:type="dcterms:W3CDTF">2022-01-21T11:08:20Z</dcterms:modified>
</cp:coreProperties>
</file>